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roxima Nova"/>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5.xml"/><Relationship Id="rId41" Type="http://schemas.openxmlformats.org/officeDocument/2006/relationships/font" Target="fonts/ProximaNova-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bold.fntdata"/><Relationship Id="rId16" Type="http://schemas.openxmlformats.org/officeDocument/2006/relationships/slide" Target="slides/slide11.xml"/><Relationship Id="rId38" Type="http://schemas.openxmlformats.org/officeDocument/2006/relationships/font" Target="fonts/ProximaNov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4f2f9ab77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4f2f9ab77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4f2f9ab77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4f2f9ab77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e4f2f9ab77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e4f2f9ab77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e4f2f9ab77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e4f2f9ab77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e4f2f9ab77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e4f2f9ab77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e4f2f9ab77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e4f2f9ab77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e4f2f9ab77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e4f2f9ab77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e4f2f9ab77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e4f2f9ab77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4f2f9ab77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4f2f9ab77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e4f2f9ab77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e4f2f9ab77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4f2f9ab77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4f2f9ab77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4f2f9ab77_0_1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e4f2f9ab77_0_1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4f2f9ab77_0_1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4f2f9ab77_0_1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e4f2f9ab77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e4f2f9ab77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e4f2f9ab77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e4f2f9ab77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e4f2f9ab77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e4f2f9ab77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e4f2f9ab77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e4f2f9ab77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e4f2f9ab77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e4f2f9ab77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e4f2f9ab7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e4f2f9ab7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e4f2f9ab77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e4f2f9ab77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e4f2f9ab77_0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e4f2f9ab77_0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e4f2f9ab77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e4f2f9ab77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e4f2f9ab77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e4f2f9ab77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e4f2f9ab77_0_1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e4f2f9ab77_0_1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e4f2f9ab77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1e4f2f9ab77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e4f2f9ab7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e4f2f9ab7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4f2f9ab77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e4f2f9ab77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4f2f9ab7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4f2f9ab7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4f2f9ab77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4f2f9ab77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4f2f9ab7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e4f2f9ab7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e4f2f9ab77_0_1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e4f2f9ab77_0_1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ext - Title Only">
  <p:cSld name="CUSTOM_5_1_1_1_1">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1.png"/></Relationships>
</file>

<file path=ppt/slides/_rels/slide12.xml.rels><?xml version="1.0" encoding="UTF-8" standalone="yes"?><Relationships xmlns="http://schemas.openxmlformats.org/package/2006/relationships"><Relationship Id="rId20" Type="http://schemas.openxmlformats.org/officeDocument/2006/relationships/image" Target="../media/image1.png"/><Relationship Id="rId22" Type="http://schemas.openxmlformats.org/officeDocument/2006/relationships/image" Target="../media/image89.png"/><Relationship Id="rId21" Type="http://schemas.openxmlformats.org/officeDocument/2006/relationships/image" Target="../media/image26.png"/><Relationship Id="rId24" Type="http://schemas.openxmlformats.org/officeDocument/2006/relationships/image" Target="../media/image100.png"/><Relationship Id="rId23"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0.png"/><Relationship Id="rId9" Type="http://schemas.openxmlformats.org/officeDocument/2006/relationships/image" Target="../media/image18.png"/><Relationship Id="rId25" Type="http://schemas.openxmlformats.org/officeDocument/2006/relationships/image" Target="../media/image93.png"/><Relationship Id="rId5" Type="http://schemas.openxmlformats.org/officeDocument/2006/relationships/image" Target="../media/image23.png"/><Relationship Id="rId6" Type="http://schemas.openxmlformats.org/officeDocument/2006/relationships/image" Target="../media/image61.png"/><Relationship Id="rId7" Type="http://schemas.openxmlformats.org/officeDocument/2006/relationships/image" Target="../media/image34.png"/><Relationship Id="rId8" Type="http://schemas.openxmlformats.org/officeDocument/2006/relationships/image" Target="../media/image22.png"/><Relationship Id="rId11" Type="http://schemas.openxmlformats.org/officeDocument/2006/relationships/image" Target="../media/image84.png"/><Relationship Id="rId10" Type="http://schemas.openxmlformats.org/officeDocument/2006/relationships/image" Target="../media/image4.png"/><Relationship Id="rId13" Type="http://schemas.openxmlformats.org/officeDocument/2006/relationships/image" Target="../media/image71.png"/><Relationship Id="rId12" Type="http://schemas.openxmlformats.org/officeDocument/2006/relationships/image" Target="../media/image52.png"/><Relationship Id="rId15" Type="http://schemas.openxmlformats.org/officeDocument/2006/relationships/image" Target="../media/image79.png"/><Relationship Id="rId14" Type="http://schemas.openxmlformats.org/officeDocument/2006/relationships/image" Target="../media/image80.png"/><Relationship Id="rId17" Type="http://schemas.openxmlformats.org/officeDocument/2006/relationships/image" Target="../media/image78.png"/><Relationship Id="rId16" Type="http://schemas.openxmlformats.org/officeDocument/2006/relationships/image" Target="../media/image83.png"/><Relationship Id="rId19" Type="http://schemas.openxmlformats.org/officeDocument/2006/relationships/image" Target="../media/image6.png"/><Relationship Id="rId18" Type="http://schemas.openxmlformats.org/officeDocument/2006/relationships/image" Target="../media/image50.png"/></Relationships>
</file>

<file path=ppt/slides/_rels/slide13.xml.rels><?xml version="1.0" encoding="UTF-8" standalone="yes"?><Relationships xmlns="http://schemas.openxmlformats.org/package/2006/relationships"><Relationship Id="rId20" Type="http://schemas.openxmlformats.org/officeDocument/2006/relationships/image" Target="../media/image70.png"/><Relationship Id="rId22" Type="http://schemas.openxmlformats.org/officeDocument/2006/relationships/image" Target="../media/image89.png"/><Relationship Id="rId21" Type="http://schemas.openxmlformats.org/officeDocument/2006/relationships/image" Target="../media/image52.png"/><Relationship Id="rId24" Type="http://schemas.openxmlformats.org/officeDocument/2006/relationships/image" Target="../media/image18.png"/><Relationship Id="rId23" Type="http://schemas.openxmlformats.org/officeDocument/2006/relationships/image" Target="../media/image100.png"/><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26.png"/><Relationship Id="rId26" Type="http://schemas.openxmlformats.org/officeDocument/2006/relationships/image" Target="../media/image5.png"/><Relationship Id="rId25" Type="http://schemas.openxmlformats.org/officeDocument/2006/relationships/image" Target="../media/image34.png"/><Relationship Id="rId27"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30.png"/><Relationship Id="rId7" Type="http://schemas.openxmlformats.org/officeDocument/2006/relationships/image" Target="../media/image23.png"/><Relationship Id="rId8" Type="http://schemas.openxmlformats.org/officeDocument/2006/relationships/image" Target="../media/image1.png"/><Relationship Id="rId11" Type="http://schemas.openxmlformats.org/officeDocument/2006/relationships/image" Target="../media/image27.png"/><Relationship Id="rId10" Type="http://schemas.openxmlformats.org/officeDocument/2006/relationships/image" Target="../media/image25.png"/><Relationship Id="rId13" Type="http://schemas.openxmlformats.org/officeDocument/2006/relationships/image" Target="../media/image33.png"/><Relationship Id="rId12" Type="http://schemas.openxmlformats.org/officeDocument/2006/relationships/image" Target="../media/image109.png"/><Relationship Id="rId15" Type="http://schemas.openxmlformats.org/officeDocument/2006/relationships/image" Target="../media/image79.png"/><Relationship Id="rId14" Type="http://schemas.openxmlformats.org/officeDocument/2006/relationships/image" Target="../media/image50.png"/><Relationship Id="rId17" Type="http://schemas.openxmlformats.org/officeDocument/2006/relationships/image" Target="../media/image80.png"/><Relationship Id="rId16" Type="http://schemas.openxmlformats.org/officeDocument/2006/relationships/image" Target="../media/image71.png"/><Relationship Id="rId19" Type="http://schemas.openxmlformats.org/officeDocument/2006/relationships/image" Target="../media/image83.png"/><Relationship Id="rId18"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48.png"/><Relationship Id="rId5" Type="http://schemas.openxmlformats.org/officeDocument/2006/relationships/image" Target="../media/image61.png"/><Relationship Id="rId6" Type="http://schemas.openxmlformats.org/officeDocument/2006/relationships/image" Target="../media/image57.png"/><Relationship Id="rId7" Type="http://schemas.openxmlformats.org/officeDocument/2006/relationships/image" Target="../media/image50.png"/><Relationship Id="rId8" Type="http://schemas.openxmlformats.org/officeDocument/2006/relationships/image" Target="../media/image46.png"/><Relationship Id="rId11" Type="http://schemas.openxmlformats.org/officeDocument/2006/relationships/image" Target="../media/image23.png"/><Relationship Id="rId10" Type="http://schemas.openxmlformats.org/officeDocument/2006/relationships/image" Target="../media/image52.png"/><Relationship Id="rId13" Type="http://schemas.openxmlformats.org/officeDocument/2006/relationships/image" Target="../media/image33.png"/><Relationship Id="rId12" Type="http://schemas.openxmlformats.org/officeDocument/2006/relationships/image" Target="../media/image54.png"/><Relationship Id="rId15" Type="http://schemas.openxmlformats.org/officeDocument/2006/relationships/image" Target="../media/image70.png"/><Relationship Id="rId14" Type="http://schemas.openxmlformats.org/officeDocument/2006/relationships/image" Target="../media/image134.png"/><Relationship Id="rId17" Type="http://schemas.openxmlformats.org/officeDocument/2006/relationships/image" Target="../media/image139.png"/><Relationship Id="rId16" Type="http://schemas.openxmlformats.org/officeDocument/2006/relationships/image" Target="../media/image141.png"/><Relationship Id="rId19" Type="http://schemas.openxmlformats.org/officeDocument/2006/relationships/image" Target="../media/image35.png"/><Relationship Id="rId18" Type="http://schemas.openxmlformats.org/officeDocument/2006/relationships/image" Target="../media/image1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0.png"/><Relationship Id="rId7" Type="http://schemas.openxmlformats.org/officeDocument/2006/relationships/image" Target="../media/image70.png"/><Relationship Id="rId8" Type="http://schemas.openxmlformats.org/officeDocument/2006/relationships/image" Target="../media/image134.png"/><Relationship Id="rId11" Type="http://schemas.openxmlformats.org/officeDocument/2006/relationships/image" Target="../media/image54.png"/><Relationship Id="rId10" Type="http://schemas.openxmlformats.org/officeDocument/2006/relationships/image" Target="../media/image23.png"/><Relationship Id="rId13" Type="http://schemas.openxmlformats.org/officeDocument/2006/relationships/image" Target="../media/image79.png"/><Relationship Id="rId12" Type="http://schemas.openxmlformats.org/officeDocument/2006/relationships/image" Target="../media/image1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architect.salesforce.com/well-architected/trusted/reliable#Throughput_Optimiza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architect.salesforce.com/well-architected/easy/automated#Transaction_Handl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4.png"/></Relationships>
</file>

<file path=ppt/slides/_rels/slide4.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3.png"/><Relationship Id="rId13" Type="http://schemas.openxmlformats.org/officeDocument/2006/relationships/image" Target="../media/image1.png"/><Relationship Id="rId12"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3.png"/><Relationship Id="rId15" Type="http://schemas.openxmlformats.org/officeDocument/2006/relationships/image" Target="../media/image14.png"/><Relationship Id="rId14" Type="http://schemas.openxmlformats.org/officeDocument/2006/relationships/image" Target="../media/image24.png"/><Relationship Id="rId17" Type="http://schemas.openxmlformats.org/officeDocument/2006/relationships/image" Target="../media/image7.png"/><Relationship Id="rId16" Type="http://schemas.openxmlformats.org/officeDocument/2006/relationships/image" Target="../media/image9.png"/><Relationship Id="rId5" Type="http://schemas.openxmlformats.org/officeDocument/2006/relationships/image" Target="../media/image4.png"/><Relationship Id="rId19" Type="http://schemas.openxmlformats.org/officeDocument/2006/relationships/image" Target="../media/image15.png"/><Relationship Id="rId6" Type="http://schemas.openxmlformats.org/officeDocument/2006/relationships/image" Target="../media/image5.png"/><Relationship Id="rId18" Type="http://schemas.openxmlformats.org/officeDocument/2006/relationships/image" Target="../media/image20.png"/><Relationship Id="rId7" Type="http://schemas.openxmlformats.org/officeDocument/2006/relationships/image" Target="../media/image11.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20" Type="http://schemas.openxmlformats.org/officeDocument/2006/relationships/image" Target="../media/image55.png"/><Relationship Id="rId22" Type="http://schemas.openxmlformats.org/officeDocument/2006/relationships/image" Target="../media/image39.png"/><Relationship Id="rId21" Type="http://schemas.openxmlformats.org/officeDocument/2006/relationships/image" Target="../media/image36.png"/><Relationship Id="rId24" Type="http://schemas.openxmlformats.org/officeDocument/2006/relationships/image" Target="../media/image35.png"/><Relationship Id="rId23"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8.png"/><Relationship Id="rId26" Type="http://schemas.openxmlformats.org/officeDocument/2006/relationships/image" Target="../media/image33.png"/><Relationship Id="rId25" Type="http://schemas.openxmlformats.org/officeDocument/2006/relationships/image" Target="../media/image41.png"/><Relationship Id="rId28" Type="http://schemas.openxmlformats.org/officeDocument/2006/relationships/image" Target="../media/image37.png"/><Relationship Id="rId27" Type="http://schemas.openxmlformats.org/officeDocument/2006/relationships/image" Target="../media/image40.png"/><Relationship Id="rId5" Type="http://schemas.openxmlformats.org/officeDocument/2006/relationships/image" Target="../media/image5.png"/><Relationship Id="rId6" Type="http://schemas.openxmlformats.org/officeDocument/2006/relationships/image" Target="../media/image6.png"/><Relationship Id="rId29" Type="http://schemas.openxmlformats.org/officeDocument/2006/relationships/image" Target="../media/image42.png"/><Relationship Id="rId7" Type="http://schemas.openxmlformats.org/officeDocument/2006/relationships/image" Target="../media/image30.png"/><Relationship Id="rId8" Type="http://schemas.openxmlformats.org/officeDocument/2006/relationships/image" Target="../media/image22.png"/><Relationship Id="rId31" Type="http://schemas.openxmlformats.org/officeDocument/2006/relationships/image" Target="../media/image68.png"/><Relationship Id="rId30" Type="http://schemas.openxmlformats.org/officeDocument/2006/relationships/image" Target="../media/image47.png"/><Relationship Id="rId11" Type="http://schemas.openxmlformats.org/officeDocument/2006/relationships/image" Target="../media/image26.png"/><Relationship Id="rId10" Type="http://schemas.openxmlformats.org/officeDocument/2006/relationships/image" Target="../media/image23.png"/><Relationship Id="rId13" Type="http://schemas.openxmlformats.org/officeDocument/2006/relationships/image" Target="../media/image27.png"/><Relationship Id="rId12" Type="http://schemas.openxmlformats.org/officeDocument/2006/relationships/image" Target="../media/image25.png"/><Relationship Id="rId15" Type="http://schemas.openxmlformats.org/officeDocument/2006/relationships/image" Target="../media/image9.png"/><Relationship Id="rId14" Type="http://schemas.openxmlformats.org/officeDocument/2006/relationships/image" Target="../media/image1.png"/><Relationship Id="rId17" Type="http://schemas.openxmlformats.org/officeDocument/2006/relationships/image" Target="../media/image49.png"/><Relationship Id="rId16" Type="http://schemas.openxmlformats.org/officeDocument/2006/relationships/image" Target="../media/image34.png"/><Relationship Id="rId19" Type="http://schemas.openxmlformats.org/officeDocument/2006/relationships/image" Target="../media/image38.png"/><Relationship Id="rId18"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1.png"/><Relationship Id="rId9" Type="http://schemas.openxmlformats.org/officeDocument/2006/relationships/image" Target="../media/image54.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50.png"/><Relationship Id="rId8" Type="http://schemas.openxmlformats.org/officeDocument/2006/relationships/image" Target="../media/image57.png"/><Relationship Id="rId11" Type="http://schemas.openxmlformats.org/officeDocument/2006/relationships/image" Target="../media/image35.png"/><Relationship Id="rId10" Type="http://schemas.openxmlformats.org/officeDocument/2006/relationships/image" Target="../media/image46.png"/><Relationship Id="rId13" Type="http://schemas.openxmlformats.org/officeDocument/2006/relationships/image" Target="../media/image48.png"/><Relationship Id="rId12"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1.png"/><Relationship Id="rId9" Type="http://schemas.openxmlformats.org/officeDocument/2006/relationships/image" Target="../media/image54.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50.png"/><Relationship Id="rId8" Type="http://schemas.openxmlformats.org/officeDocument/2006/relationships/image" Target="../media/image57.png"/><Relationship Id="rId11" Type="http://schemas.openxmlformats.org/officeDocument/2006/relationships/image" Target="../media/image70.png"/><Relationship Id="rId10"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Marketing, Strategy &amp; Sales</a:t>
            </a:r>
            <a:endParaRPr/>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U</a:t>
            </a:r>
            <a:r>
              <a:rPr lang="en"/>
              <a:t>nderstand business concepts, processes, or a vision for a solution.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Technical Solution Architecture </a:t>
            </a:r>
            <a:endParaRPr/>
          </a:p>
        </p:txBody>
      </p:sp>
      <p:sp>
        <p:nvSpPr>
          <p:cNvPr id="468" name="Google Shape;468;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Documentation and Implementation Diagrams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74" name="Google Shape;474;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75" name="Google Shape;475;p24"/>
          <p:cNvPicPr preferRelativeResize="0"/>
          <p:nvPr/>
        </p:nvPicPr>
        <p:blipFill>
          <a:blip r:embed="rId3">
            <a:alphaModFix/>
          </a:blip>
          <a:stretch>
            <a:fillRect/>
          </a:stretch>
        </p:blipFill>
        <p:spPr>
          <a:xfrm>
            <a:off x="71438" y="0"/>
            <a:ext cx="900112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5"/>
          <p:cNvSpPr/>
          <p:nvPr/>
        </p:nvSpPr>
        <p:spPr>
          <a:xfrm>
            <a:off x="52075" y="1270495"/>
            <a:ext cx="14301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481" name="Google Shape;481;p25"/>
          <p:cNvGrpSpPr/>
          <p:nvPr/>
        </p:nvGrpSpPr>
        <p:grpSpPr>
          <a:xfrm>
            <a:off x="25700" y="0"/>
            <a:ext cx="9144000" cy="997671"/>
            <a:chOff x="0" y="0"/>
            <a:chExt cx="18288000" cy="2088925"/>
          </a:xfrm>
        </p:grpSpPr>
        <p:sp>
          <p:nvSpPr>
            <p:cNvPr id="482" name="Google Shape;482;p25"/>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83" name="Google Shape;483;p25"/>
            <p:cNvPicPr preferRelativeResize="0"/>
            <p:nvPr/>
          </p:nvPicPr>
          <p:blipFill>
            <a:blip r:embed="rId3">
              <a:alphaModFix/>
            </a:blip>
            <a:stretch>
              <a:fillRect/>
            </a:stretch>
          </p:blipFill>
          <p:spPr>
            <a:xfrm>
              <a:off x="0" y="0"/>
              <a:ext cx="18288000" cy="2066267"/>
            </a:xfrm>
            <a:prstGeom prst="rect">
              <a:avLst/>
            </a:prstGeom>
            <a:noFill/>
            <a:ln>
              <a:noFill/>
            </a:ln>
          </p:spPr>
        </p:pic>
        <p:sp>
          <p:nvSpPr>
            <p:cNvPr id="484" name="Google Shape;484;p25"/>
            <p:cNvSpPr txBox="1"/>
            <p:nvPr/>
          </p:nvSpPr>
          <p:spPr>
            <a:xfrm>
              <a:off x="421254" y="1450825"/>
              <a:ext cx="6088200" cy="63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1 Documentation and Implementation diagram shows a commerce solution overview indicating the mix of Salesforce products and other technologies involved in an implementation.</a:t>
              </a:r>
              <a:endParaRPr sz="600">
                <a:solidFill>
                  <a:srgbClr val="032D60"/>
                </a:solidFill>
                <a:latin typeface="Salesforce Sans"/>
                <a:ea typeface="Salesforce Sans"/>
                <a:cs typeface="Salesforce Sans"/>
                <a:sym typeface="Salesforce Sans"/>
              </a:endParaRPr>
            </a:p>
          </p:txBody>
        </p:sp>
        <p:sp>
          <p:nvSpPr>
            <p:cNvPr id="485" name="Google Shape;485;p25"/>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486" name="Google Shape;486;p25"/>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System Landscape</a:t>
              </a:r>
              <a:endParaRPr sz="1200">
                <a:solidFill>
                  <a:srgbClr val="032D60"/>
                </a:solidFill>
                <a:latin typeface="Salesforce Sans"/>
                <a:ea typeface="Salesforce Sans"/>
                <a:cs typeface="Salesforce Sans"/>
                <a:sym typeface="Salesforce Sans"/>
              </a:endParaRPr>
            </a:p>
          </p:txBody>
        </p:sp>
      </p:grpSp>
      <p:grpSp>
        <p:nvGrpSpPr>
          <p:cNvPr id="487" name="Google Shape;487;p25"/>
          <p:cNvGrpSpPr/>
          <p:nvPr/>
        </p:nvGrpSpPr>
        <p:grpSpPr>
          <a:xfrm>
            <a:off x="1731162" y="1173297"/>
            <a:ext cx="5961029" cy="1655231"/>
            <a:chOff x="5041592" y="2910074"/>
            <a:chExt cx="17884875" cy="4693027"/>
          </a:xfrm>
        </p:grpSpPr>
        <p:grpSp>
          <p:nvGrpSpPr>
            <p:cNvPr id="488" name="Google Shape;488;p25"/>
            <p:cNvGrpSpPr/>
            <p:nvPr/>
          </p:nvGrpSpPr>
          <p:grpSpPr>
            <a:xfrm>
              <a:off x="5041592" y="2910074"/>
              <a:ext cx="17884875" cy="4693027"/>
              <a:chOff x="16381855" y="8193035"/>
              <a:chExt cx="11650626" cy="6113896"/>
            </a:xfrm>
          </p:grpSpPr>
          <p:grpSp>
            <p:nvGrpSpPr>
              <p:cNvPr id="489" name="Google Shape;489;p25"/>
              <p:cNvGrpSpPr/>
              <p:nvPr/>
            </p:nvGrpSpPr>
            <p:grpSpPr>
              <a:xfrm>
                <a:off x="16381855" y="8193035"/>
                <a:ext cx="11646735" cy="6113896"/>
                <a:chOff x="1885472" y="2256063"/>
                <a:chExt cx="9837600" cy="5164200"/>
              </a:xfrm>
            </p:grpSpPr>
            <p:sp>
              <p:nvSpPr>
                <p:cNvPr id="490" name="Google Shape;490;p25"/>
                <p:cNvSpPr/>
                <p:nvPr/>
              </p:nvSpPr>
              <p:spPr>
                <a:xfrm>
                  <a:off x="1885472" y="2256063"/>
                  <a:ext cx="9837600" cy="5164200"/>
                </a:xfrm>
                <a:prstGeom prst="roundRect">
                  <a:avLst>
                    <a:gd fmla="val 1094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91" name="Google Shape;491;p25"/>
                <p:cNvSpPr txBox="1"/>
                <p:nvPr/>
              </p:nvSpPr>
              <p:spPr>
                <a:xfrm>
                  <a:off x="2669853" y="2539524"/>
                  <a:ext cx="2034300" cy="457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Salesforce</a:t>
                  </a:r>
                  <a:endParaRPr b="1" sz="900">
                    <a:latin typeface="Salesforce Sans"/>
                    <a:ea typeface="Salesforce Sans"/>
                    <a:cs typeface="Salesforce Sans"/>
                    <a:sym typeface="Salesforce Sans"/>
                  </a:endParaRPr>
                </a:p>
              </p:txBody>
            </p:sp>
          </p:grpSp>
          <p:sp>
            <p:nvSpPr>
              <p:cNvPr id="492" name="Google Shape;492;p25"/>
              <p:cNvSpPr/>
              <p:nvPr/>
            </p:nvSpPr>
            <p:spPr>
              <a:xfrm flipH="1" rot="10800000">
                <a:off x="17310481" y="9296139"/>
                <a:ext cx="10722000" cy="59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93" name="Google Shape;493;p25"/>
            <p:cNvGrpSpPr/>
            <p:nvPr/>
          </p:nvGrpSpPr>
          <p:grpSpPr>
            <a:xfrm>
              <a:off x="5446525" y="4317198"/>
              <a:ext cx="4290091" cy="1630803"/>
              <a:chOff x="-55332" y="2601265"/>
              <a:chExt cx="3624000" cy="1377600"/>
            </a:xfrm>
          </p:grpSpPr>
          <p:sp>
            <p:nvSpPr>
              <p:cNvPr id="494" name="Google Shape;494;p25"/>
              <p:cNvSpPr/>
              <p:nvPr/>
            </p:nvSpPr>
            <p:spPr>
              <a:xfrm>
                <a:off x="-55332" y="2601265"/>
                <a:ext cx="3624000" cy="1377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95" name="Google Shape;495;p25"/>
              <p:cNvSpPr txBox="1"/>
              <p:nvPr/>
            </p:nvSpPr>
            <p:spPr>
              <a:xfrm>
                <a:off x="1050587" y="2972374"/>
                <a:ext cx="2034300" cy="35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Experience</a:t>
                </a:r>
                <a:endParaRPr b="1" sz="900">
                  <a:latin typeface="Salesforce Sans"/>
                  <a:ea typeface="Salesforce Sans"/>
                  <a:cs typeface="Salesforce Sans"/>
                  <a:sym typeface="Salesforce Sans"/>
                </a:endParaRPr>
              </a:p>
            </p:txBody>
          </p:sp>
          <p:sp>
            <p:nvSpPr>
              <p:cNvPr id="496" name="Google Shape;496;p25"/>
              <p:cNvSpPr/>
              <p:nvPr/>
            </p:nvSpPr>
            <p:spPr>
              <a:xfrm flipH="1" rot="10800000">
                <a:off x="794326" y="3444398"/>
                <a:ext cx="2772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497" name="Google Shape;497;p25"/>
            <p:cNvSpPr/>
            <p:nvPr/>
          </p:nvSpPr>
          <p:spPr>
            <a:xfrm>
              <a:off x="10085450" y="4317250"/>
              <a:ext cx="4290000" cy="1630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sp>
        <p:nvSpPr>
          <p:cNvPr id="498" name="Google Shape;498;p25"/>
          <p:cNvSpPr txBox="1"/>
          <p:nvPr/>
        </p:nvSpPr>
        <p:spPr>
          <a:xfrm>
            <a:off x="3860219" y="1800650"/>
            <a:ext cx="802800" cy="138600"/>
          </a:xfrm>
          <a:prstGeom prst="rect">
            <a:avLst/>
          </a:prstGeom>
          <a:solidFill>
            <a:schemeClr val="lt1"/>
          </a:solid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CDP</a:t>
            </a:r>
            <a:endParaRPr b="1" sz="900">
              <a:latin typeface="Salesforce Sans"/>
              <a:ea typeface="Salesforce Sans"/>
              <a:cs typeface="Salesforce Sans"/>
              <a:sym typeface="Salesforce Sans"/>
            </a:endParaRPr>
          </a:p>
        </p:txBody>
      </p:sp>
      <p:sp>
        <p:nvSpPr>
          <p:cNvPr id="499" name="Google Shape;499;p25"/>
          <p:cNvSpPr/>
          <p:nvPr/>
        </p:nvSpPr>
        <p:spPr>
          <a:xfrm>
            <a:off x="5365375" y="18751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0" name="Google Shape;500;p25"/>
          <p:cNvSpPr/>
          <p:nvPr/>
        </p:nvSpPr>
        <p:spPr>
          <a:xfrm flipH="1" rot="10800000">
            <a:off x="3838142" y="1950841"/>
            <a:ext cx="9966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01" name="Google Shape;501;p25"/>
          <p:cNvGrpSpPr/>
          <p:nvPr/>
        </p:nvGrpSpPr>
        <p:grpSpPr>
          <a:xfrm>
            <a:off x="4921259" y="1639512"/>
            <a:ext cx="1289375" cy="543495"/>
            <a:chOff x="858462" y="2874724"/>
            <a:chExt cx="3902466" cy="2288400"/>
          </a:xfrm>
        </p:grpSpPr>
        <p:sp>
          <p:nvSpPr>
            <p:cNvPr id="502" name="Google Shape;502;p25"/>
            <p:cNvSpPr/>
            <p:nvPr/>
          </p:nvSpPr>
          <p:spPr>
            <a:xfrm>
              <a:off x="858462" y="2874724"/>
              <a:ext cx="3884700" cy="2288400"/>
            </a:xfrm>
            <a:prstGeom prst="roundRect">
              <a:avLst>
                <a:gd fmla="val 9174"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03" name="Google Shape;503;p25"/>
            <p:cNvSpPr txBox="1"/>
            <p:nvPr/>
          </p:nvSpPr>
          <p:spPr>
            <a:xfrm>
              <a:off x="2080491" y="3571405"/>
              <a:ext cx="2034300" cy="5832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a:t>
              </a:r>
              <a:endParaRPr b="1" sz="900">
                <a:latin typeface="Salesforce Sans"/>
                <a:ea typeface="Salesforce Sans"/>
                <a:cs typeface="Salesforce Sans"/>
                <a:sym typeface="Salesforce Sans"/>
              </a:endParaRPr>
            </a:p>
          </p:txBody>
        </p:sp>
        <p:sp>
          <p:nvSpPr>
            <p:cNvPr id="504" name="Google Shape;504;p25"/>
            <p:cNvSpPr/>
            <p:nvPr/>
          </p:nvSpPr>
          <p:spPr>
            <a:xfrm>
              <a:off x="2002728" y="4260428"/>
              <a:ext cx="2758200" cy="699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05" name="Google Shape;505;p25"/>
          <p:cNvGrpSpPr/>
          <p:nvPr/>
        </p:nvGrpSpPr>
        <p:grpSpPr>
          <a:xfrm>
            <a:off x="6317634" y="1646075"/>
            <a:ext cx="1294623" cy="543653"/>
            <a:chOff x="-501798" y="2140951"/>
            <a:chExt cx="4764900" cy="2288100"/>
          </a:xfrm>
        </p:grpSpPr>
        <p:sp>
          <p:nvSpPr>
            <p:cNvPr id="506" name="Google Shape;506;p25"/>
            <p:cNvSpPr/>
            <p:nvPr/>
          </p:nvSpPr>
          <p:spPr>
            <a:xfrm>
              <a:off x="-501798" y="2140951"/>
              <a:ext cx="4764900" cy="22881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07" name="Google Shape;507;p25"/>
            <p:cNvSpPr txBox="1"/>
            <p:nvPr/>
          </p:nvSpPr>
          <p:spPr>
            <a:xfrm>
              <a:off x="832639" y="2816323"/>
              <a:ext cx="3182700" cy="583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a:t>
              </a:r>
              <a:endParaRPr b="1" sz="900">
                <a:latin typeface="Salesforce Sans"/>
                <a:ea typeface="Salesforce Sans"/>
                <a:cs typeface="Salesforce Sans"/>
                <a:sym typeface="Salesforce Sans"/>
              </a:endParaRPr>
            </a:p>
          </p:txBody>
        </p:sp>
      </p:grpSp>
      <p:sp>
        <p:nvSpPr>
          <p:cNvPr id="508" name="Google Shape;508;p25"/>
          <p:cNvSpPr/>
          <p:nvPr/>
        </p:nvSpPr>
        <p:spPr>
          <a:xfrm flipH="1" rot="10800000">
            <a:off x="6662100" y="1976775"/>
            <a:ext cx="941700" cy="12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9" name="Google Shape;509;p25"/>
          <p:cNvSpPr/>
          <p:nvPr/>
        </p:nvSpPr>
        <p:spPr>
          <a:xfrm>
            <a:off x="308915" y="2185835"/>
            <a:ext cx="11832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10" name="Google Shape;510;p25"/>
          <p:cNvSpPr txBox="1"/>
          <p:nvPr/>
        </p:nvSpPr>
        <p:spPr>
          <a:xfrm>
            <a:off x="766374" y="2383075"/>
            <a:ext cx="605100" cy="138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Marketing</a:t>
            </a:r>
            <a:endParaRPr b="1" sz="900">
              <a:latin typeface="Salesforce Sans"/>
              <a:ea typeface="Salesforce Sans"/>
              <a:cs typeface="Salesforce Sans"/>
              <a:sym typeface="Salesforce Sans"/>
            </a:endParaRPr>
          </a:p>
        </p:txBody>
      </p:sp>
      <p:sp>
        <p:nvSpPr>
          <p:cNvPr id="511" name="Google Shape;511;p25"/>
          <p:cNvSpPr/>
          <p:nvPr/>
        </p:nvSpPr>
        <p:spPr>
          <a:xfrm>
            <a:off x="766816" y="2558615"/>
            <a:ext cx="7230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512" name="Google Shape;512;p25"/>
          <p:cNvPicPr preferRelativeResize="0"/>
          <p:nvPr/>
        </p:nvPicPr>
        <p:blipFill>
          <a:blip r:embed="rId4">
            <a:alphaModFix/>
          </a:blip>
          <a:stretch>
            <a:fillRect/>
          </a:stretch>
        </p:blipFill>
        <p:spPr>
          <a:xfrm>
            <a:off x="1900908" y="1248550"/>
            <a:ext cx="226943" cy="166425"/>
          </a:xfrm>
          <a:prstGeom prst="rect">
            <a:avLst/>
          </a:prstGeom>
          <a:noFill/>
          <a:ln>
            <a:noFill/>
          </a:ln>
        </p:spPr>
      </p:pic>
      <p:pic>
        <p:nvPicPr>
          <p:cNvPr id="513" name="Google Shape;513;p25"/>
          <p:cNvPicPr preferRelativeResize="0"/>
          <p:nvPr/>
        </p:nvPicPr>
        <p:blipFill rotWithShape="1">
          <a:blip r:embed="rId5">
            <a:alphaModFix/>
          </a:blip>
          <a:srcRect b="0" l="0" r="0" t="0"/>
          <a:stretch/>
        </p:blipFill>
        <p:spPr>
          <a:xfrm>
            <a:off x="1931904" y="1735359"/>
            <a:ext cx="243840" cy="243840"/>
          </a:xfrm>
          <a:prstGeom prst="rect">
            <a:avLst/>
          </a:prstGeom>
          <a:noFill/>
          <a:ln>
            <a:noFill/>
          </a:ln>
        </p:spPr>
      </p:pic>
      <p:grpSp>
        <p:nvGrpSpPr>
          <p:cNvPr id="514" name="Google Shape;514;p25"/>
          <p:cNvGrpSpPr/>
          <p:nvPr/>
        </p:nvGrpSpPr>
        <p:grpSpPr>
          <a:xfrm>
            <a:off x="7813226" y="1227016"/>
            <a:ext cx="1294754" cy="543451"/>
            <a:chOff x="1174732" y="2551463"/>
            <a:chExt cx="3829500" cy="3135900"/>
          </a:xfrm>
        </p:grpSpPr>
        <p:sp>
          <p:nvSpPr>
            <p:cNvPr id="515" name="Google Shape;515;p25"/>
            <p:cNvSpPr/>
            <p:nvPr/>
          </p:nvSpPr>
          <p:spPr>
            <a:xfrm>
              <a:off x="1174732" y="2551463"/>
              <a:ext cx="3829500" cy="31359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16" name="Google Shape;516;p25"/>
            <p:cNvSpPr txBox="1"/>
            <p:nvPr/>
          </p:nvSpPr>
          <p:spPr>
            <a:xfrm>
              <a:off x="2284760" y="3547923"/>
              <a:ext cx="2034300" cy="7992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Slack</a:t>
              </a:r>
              <a:endParaRPr b="1" sz="900">
                <a:latin typeface="Salesforce Sans"/>
                <a:ea typeface="Salesforce Sans"/>
                <a:cs typeface="Salesforce Sans"/>
                <a:sym typeface="Salesforce Sans"/>
              </a:endParaRPr>
            </a:p>
          </p:txBody>
        </p:sp>
        <p:sp>
          <p:nvSpPr>
            <p:cNvPr id="517" name="Google Shape;517;p25"/>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18" name="Google Shape;518;p25"/>
          <p:cNvSpPr/>
          <p:nvPr/>
        </p:nvSpPr>
        <p:spPr>
          <a:xfrm>
            <a:off x="8167125" y="1568383"/>
            <a:ext cx="9327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9" name="Google Shape;519;p25"/>
          <p:cNvSpPr/>
          <p:nvPr/>
        </p:nvSpPr>
        <p:spPr>
          <a:xfrm flipH="1" rot="10800000">
            <a:off x="617375" y="1602268"/>
            <a:ext cx="8625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0" name="Google Shape;520;p25"/>
          <p:cNvSpPr txBox="1"/>
          <p:nvPr/>
        </p:nvSpPr>
        <p:spPr>
          <a:xfrm>
            <a:off x="619729" y="1412827"/>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a:t>
            </a:r>
            <a:endParaRPr b="1" sz="900">
              <a:latin typeface="Salesforce Sans"/>
              <a:ea typeface="Salesforce Sans"/>
              <a:cs typeface="Salesforce Sans"/>
              <a:sym typeface="Salesforce Sans"/>
            </a:endParaRPr>
          </a:p>
        </p:txBody>
      </p:sp>
      <p:pic>
        <p:nvPicPr>
          <p:cNvPr id="521" name="Google Shape;521;p25"/>
          <p:cNvPicPr preferRelativeResize="0"/>
          <p:nvPr/>
        </p:nvPicPr>
        <p:blipFill rotWithShape="1">
          <a:blip r:embed="rId6">
            <a:alphaModFix/>
          </a:blip>
          <a:srcRect b="0" l="0" r="0" t="0"/>
          <a:stretch/>
        </p:blipFill>
        <p:spPr>
          <a:xfrm>
            <a:off x="200499" y="1420377"/>
            <a:ext cx="243840" cy="243840"/>
          </a:xfrm>
          <a:prstGeom prst="rect">
            <a:avLst/>
          </a:prstGeom>
          <a:noFill/>
          <a:ln>
            <a:noFill/>
          </a:ln>
        </p:spPr>
      </p:pic>
      <p:pic>
        <p:nvPicPr>
          <p:cNvPr id="522" name="Google Shape;522;p25"/>
          <p:cNvPicPr preferRelativeResize="0"/>
          <p:nvPr/>
        </p:nvPicPr>
        <p:blipFill>
          <a:blip r:embed="rId7">
            <a:alphaModFix/>
          </a:blip>
          <a:stretch>
            <a:fillRect/>
          </a:stretch>
        </p:blipFill>
        <p:spPr>
          <a:xfrm>
            <a:off x="3447258" y="1719994"/>
            <a:ext cx="324000" cy="324000"/>
          </a:xfrm>
          <a:prstGeom prst="rect">
            <a:avLst/>
          </a:prstGeom>
          <a:noFill/>
          <a:ln>
            <a:noFill/>
          </a:ln>
        </p:spPr>
      </p:pic>
      <p:pic>
        <p:nvPicPr>
          <p:cNvPr id="523" name="Google Shape;523;p25"/>
          <p:cNvPicPr preferRelativeResize="0"/>
          <p:nvPr/>
        </p:nvPicPr>
        <p:blipFill rotWithShape="1">
          <a:blip r:embed="rId8">
            <a:alphaModFix/>
          </a:blip>
          <a:srcRect b="0" l="0" r="0" t="0"/>
          <a:stretch/>
        </p:blipFill>
        <p:spPr>
          <a:xfrm>
            <a:off x="4978185" y="1759352"/>
            <a:ext cx="243840" cy="243840"/>
          </a:xfrm>
          <a:prstGeom prst="rect">
            <a:avLst/>
          </a:prstGeom>
          <a:noFill/>
          <a:ln>
            <a:noFill/>
          </a:ln>
        </p:spPr>
      </p:pic>
      <p:pic>
        <p:nvPicPr>
          <p:cNvPr id="524" name="Google Shape;524;p25"/>
          <p:cNvPicPr preferRelativeResize="0"/>
          <p:nvPr/>
        </p:nvPicPr>
        <p:blipFill rotWithShape="1">
          <a:blip r:embed="rId9">
            <a:alphaModFix/>
          </a:blip>
          <a:srcRect b="0" l="0" r="0" t="0"/>
          <a:stretch/>
        </p:blipFill>
        <p:spPr>
          <a:xfrm>
            <a:off x="6341374" y="1760543"/>
            <a:ext cx="243840" cy="243840"/>
          </a:xfrm>
          <a:prstGeom prst="rect">
            <a:avLst/>
          </a:prstGeom>
          <a:noFill/>
          <a:ln>
            <a:noFill/>
          </a:ln>
        </p:spPr>
      </p:pic>
      <p:pic>
        <p:nvPicPr>
          <p:cNvPr id="525" name="Google Shape;525;p25"/>
          <p:cNvPicPr preferRelativeResize="0"/>
          <p:nvPr/>
        </p:nvPicPr>
        <p:blipFill rotWithShape="1">
          <a:blip r:embed="rId10">
            <a:alphaModFix/>
          </a:blip>
          <a:srcRect b="10136" l="0" r="10136" t="0"/>
          <a:stretch/>
        </p:blipFill>
        <p:spPr>
          <a:xfrm>
            <a:off x="7842933" y="1310358"/>
            <a:ext cx="271300" cy="271300"/>
          </a:xfrm>
          <a:prstGeom prst="rect">
            <a:avLst/>
          </a:prstGeom>
          <a:noFill/>
          <a:ln>
            <a:noFill/>
          </a:ln>
        </p:spPr>
      </p:pic>
      <p:grpSp>
        <p:nvGrpSpPr>
          <p:cNvPr id="526" name="Google Shape;526;p25"/>
          <p:cNvGrpSpPr/>
          <p:nvPr/>
        </p:nvGrpSpPr>
        <p:grpSpPr>
          <a:xfrm>
            <a:off x="7813226" y="2217616"/>
            <a:ext cx="1294754" cy="543451"/>
            <a:chOff x="1174732" y="2551463"/>
            <a:chExt cx="3829500" cy="3135900"/>
          </a:xfrm>
        </p:grpSpPr>
        <p:sp>
          <p:nvSpPr>
            <p:cNvPr id="527" name="Google Shape;527;p25"/>
            <p:cNvSpPr/>
            <p:nvPr/>
          </p:nvSpPr>
          <p:spPr>
            <a:xfrm>
              <a:off x="1174732" y="2551463"/>
              <a:ext cx="3829500" cy="31359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28" name="Google Shape;528;p25"/>
            <p:cNvSpPr txBox="1"/>
            <p:nvPr/>
          </p:nvSpPr>
          <p:spPr>
            <a:xfrm>
              <a:off x="2359885" y="3547923"/>
              <a:ext cx="2034300" cy="7992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Tableau</a:t>
              </a:r>
              <a:endParaRPr b="1" sz="900">
                <a:latin typeface="Salesforce Sans"/>
                <a:ea typeface="Salesforce Sans"/>
                <a:cs typeface="Salesforce Sans"/>
                <a:sym typeface="Salesforce Sans"/>
              </a:endParaRPr>
            </a:p>
          </p:txBody>
        </p:sp>
        <p:sp>
          <p:nvSpPr>
            <p:cNvPr id="529" name="Google Shape;529;p25"/>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30" name="Google Shape;530;p25"/>
          <p:cNvSpPr/>
          <p:nvPr/>
        </p:nvSpPr>
        <p:spPr>
          <a:xfrm>
            <a:off x="8167125" y="2558983"/>
            <a:ext cx="9327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531" name="Google Shape;531;p25"/>
          <p:cNvPicPr preferRelativeResize="0"/>
          <p:nvPr/>
        </p:nvPicPr>
        <p:blipFill rotWithShape="1">
          <a:blip r:embed="rId11">
            <a:alphaModFix/>
          </a:blip>
          <a:srcRect b="0" l="0" r="0" t="0"/>
          <a:stretch/>
        </p:blipFill>
        <p:spPr>
          <a:xfrm>
            <a:off x="381055" y="2336010"/>
            <a:ext cx="243840" cy="243840"/>
          </a:xfrm>
          <a:prstGeom prst="rect">
            <a:avLst/>
          </a:prstGeom>
          <a:noFill/>
          <a:ln>
            <a:noFill/>
          </a:ln>
        </p:spPr>
      </p:pic>
      <p:sp>
        <p:nvSpPr>
          <p:cNvPr id="532" name="Google Shape;532;p25"/>
          <p:cNvSpPr txBox="1"/>
          <p:nvPr/>
        </p:nvSpPr>
        <p:spPr>
          <a:xfrm>
            <a:off x="1731333" y="2280017"/>
            <a:ext cx="5977200" cy="167700"/>
          </a:xfrm>
          <a:prstGeom prst="rect">
            <a:avLst/>
          </a:prstGeom>
          <a:solidFill>
            <a:srgbClr val="E5E5E5"/>
          </a:solidFill>
          <a:ln>
            <a:noFill/>
          </a:ln>
        </p:spPr>
        <p:txBody>
          <a:bodyPr anchorCtr="0" anchor="t" bIns="30475" lIns="30475" spcFirstLastPara="1" rIns="30475" wrap="square" tIns="30475">
            <a:noAutofit/>
          </a:bodyPr>
          <a:lstStyle/>
          <a:p>
            <a:pPr indent="0" lvl="0" marL="0" rtl="0" algn="ctr">
              <a:spcBef>
                <a:spcPts val="0"/>
              </a:spcBef>
              <a:spcAft>
                <a:spcPts val="0"/>
              </a:spcAft>
              <a:buNone/>
            </a:pPr>
            <a:r>
              <a:rPr lang="en" sz="500">
                <a:latin typeface="Proxima Nova"/>
                <a:ea typeface="Proxima Nova"/>
                <a:cs typeface="Proxima Nova"/>
                <a:sym typeface="Proxima Nova"/>
              </a:rPr>
              <a:t>Platform Services</a:t>
            </a:r>
            <a:endParaRPr sz="500">
              <a:latin typeface="Proxima Nova"/>
              <a:ea typeface="Proxima Nova"/>
              <a:cs typeface="Proxima Nova"/>
              <a:sym typeface="Proxima Nova"/>
            </a:endParaRPr>
          </a:p>
        </p:txBody>
      </p:sp>
      <p:pic>
        <p:nvPicPr>
          <p:cNvPr id="533" name="Google Shape;533;p25"/>
          <p:cNvPicPr preferRelativeResize="0"/>
          <p:nvPr/>
        </p:nvPicPr>
        <p:blipFill rotWithShape="1">
          <a:blip r:embed="rId12">
            <a:alphaModFix/>
          </a:blip>
          <a:srcRect b="0" l="0" r="0" t="0"/>
          <a:stretch/>
        </p:blipFill>
        <p:spPr>
          <a:xfrm>
            <a:off x="3794878" y="2477736"/>
            <a:ext cx="213360" cy="213360"/>
          </a:xfrm>
          <a:prstGeom prst="rect">
            <a:avLst/>
          </a:prstGeom>
          <a:noFill/>
          <a:ln>
            <a:noFill/>
          </a:ln>
        </p:spPr>
      </p:pic>
      <p:pic>
        <p:nvPicPr>
          <p:cNvPr id="534" name="Google Shape;534;p25"/>
          <p:cNvPicPr preferRelativeResize="0"/>
          <p:nvPr/>
        </p:nvPicPr>
        <p:blipFill rotWithShape="1">
          <a:blip r:embed="rId13">
            <a:alphaModFix/>
          </a:blip>
          <a:srcRect b="0" l="0" r="0" t="0"/>
          <a:stretch/>
        </p:blipFill>
        <p:spPr>
          <a:xfrm>
            <a:off x="4056495" y="2477736"/>
            <a:ext cx="213360" cy="213360"/>
          </a:xfrm>
          <a:prstGeom prst="rect">
            <a:avLst/>
          </a:prstGeom>
          <a:noFill/>
          <a:ln>
            <a:noFill/>
          </a:ln>
        </p:spPr>
      </p:pic>
      <p:pic>
        <p:nvPicPr>
          <p:cNvPr id="535" name="Google Shape;535;p25"/>
          <p:cNvPicPr preferRelativeResize="0"/>
          <p:nvPr/>
        </p:nvPicPr>
        <p:blipFill rotWithShape="1">
          <a:blip r:embed="rId14">
            <a:alphaModFix/>
          </a:blip>
          <a:srcRect b="0" l="0" r="0" t="0"/>
          <a:stretch/>
        </p:blipFill>
        <p:spPr>
          <a:xfrm>
            <a:off x="4318961" y="2477739"/>
            <a:ext cx="213360" cy="213360"/>
          </a:xfrm>
          <a:prstGeom prst="rect">
            <a:avLst/>
          </a:prstGeom>
          <a:noFill/>
          <a:ln>
            <a:noFill/>
          </a:ln>
        </p:spPr>
      </p:pic>
      <p:pic>
        <p:nvPicPr>
          <p:cNvPr id="536" name="Google Shape;536;p25"/>
          <p:cNvPicPr preferRelativeResize="0"/>
          <p:nvPr/>
        </p:nvPicPr>
        <p:blipFill rotWithShape="1">
          <a:blip r:embed="rId15">
            <a:alphaModFix/>
          </a:blip>
          <a:srcRect b="0" l="0" r="0" t="0"/>
          <a:stretch/>
        </p:blipFill>
        <p:spPr>
          <a:xfrm>
            <a:off x="4581425" y="2471162"/>
            <a:ext cx="213360" cy="213360"/>
          </a:xfrm>
          <a:prstGeom prst="rect">
            <a:avLst/>
          </a:prstGeom>
          <a:noFill/>
          <a:ln>
            <a:noFill/>
          </a:ln>
        </p:spPr>
      </p:pic>
      <p:pic>
        <p:nvPicPr>
          <p:cNvPr id="537" name="Google Shape;537;p25"/>
          <p:cNvPicPr preferRelativeResize="0"/>
          <p:nvPr/>
        </p:nvPicPr>
        <p:blipFill rotWithShape="1">
          <a:blip r:embed="rId16">
            <a:alphaModFix/>
          </a:blip>
          <a:srcRect b="0" l="0" r="0" t="0"/>
          <a:stretch/>
        </p:blipFill>
        <p:spPr>
          <a:xfrm>
            <a:off x="4843883" y="2471162"/>
            <a:ext cx="213360" cy="213360"/>
          </a:xfrm>
          <a:prstGeom prst="rect">
            <a:avLst/>
          </a:prstGeom>
          <a:noFill/>
          <a:ln>
            <a:noFill/>
          </a:ln>
        </p:spPr>
      </p:pic>
      <p:pic>
        <p:nvPicPr>
          <p:cNvPr id="538" name="Google Shape;538;p25"/>
          <p:cNvPicPr preferRelativeResize="0"/>
          <p:nvPr/>
        </p:nvPicPr>
        <p:blipFill rotWithShape="1">
          <a:blip r:embed="rId17">
            <a:alphaModFix/>
          </a:blip>
          <a:srcRect b="0" l="0" r="0" t="0"/>
          <a:stretch/>
        </p:blipFill>
        <p:spPr>
          <a:xfrm>
            <a:off x="5106340" y="2471160"/>
            <a:ext cx="213360" cy="213360"/>
          </a:xfrm>
          <a:prstGeom prst="rect">
            <a:avLst/>
          </a:prstGeom>
          <a:noFill/>
          <a:ln>
            <a:noFill/>
          </a:ln>
        </p:spPr>
      </p:pic>
      <p:pic>
        <p:nvPicPr>
          <p:cNvPr id="539" name="Google Shape;539;p25"/>
          <p:cNvPicPr preferRelativeResize="0"/>
          <p:nvPr/>
        </p:nvPicPr>
        <p:blipFill rotWithShape="1">
          <a:blip r:embed="rId18">
            <a:alphaModFix/>
          </a:blip>
          <a:srcRect b="0" l="0" r="0" t="0"/>
          <a:stretch/>
        </p:blipFill>
        <p:spPr>
          <a:xfrm>
            <a:off x="5343397" y="2471161"/>
            <a:ext cx="213360" cy="213360"/>
          </a:xfrm>
          <a:prstGeom prst="rect">
            <a:avLst/>
          </a:prstGeom>
          <a:noFill/>
          <a:ln>
            <a:noFill/>
          </a:ln>
        </p:spPr>
      </p:pic>
      <p:pic>
        <p:nvPicPr>
          <p:cNvPr id="540" name="Google Shape;540;p25"/>
          <p:cNvPicPr preferRelativeResize="0"/>
          <p:nvPr/>
        </p:nvPicPr>
        <p:blipFill rotWithShape="1">
          <a:blip r:embed="rId19">
            <a:alphaModFix/>
          </a:blip>
          <a:srcRect b="0" l="9" r="9" t="0"/>
          <a:stretch/>
        </p:blipFill>
        <p:spPr>
          <a:xfrm>
            <a:off x="7904759" y="2341409"/>
            <a:ext cx="243840" cy="240331"/>
          </a:xfrm>
          <a:prstGeom prst="rect">
            <a:avLst/>
          </a:prstGeom>
          <a:noFill/>
          <a:ln>
            <a:noFill/>
          </a:ln>
        </p:spPr>
      </p:pic>
      <p:sp>
        <p:nvSpPr>
          <p:cNvPr id="541" name="Google Shape;541;p25"/>
          <p:cNvSpPr txBox="1"/>
          <p:nvPr/>
        </p:nvSpPr>
        <p:spPr>
          <a:xfrm>
            <a:off x="707663" y="46447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grpSp>
        <p:nvGrpSpPr>
          <p:cNvPr id="542" name="Google Shape;542;p25"/>
          <p:cNvGrpSpPr/>
          <p:nvPr/>
        </p:nvGrpSpPr>
        <p:grpSpPr>
          <a:xfrm>
            <a:off x="127192" y="3180782"/>
            <a:ext cx="8889628" cy="865656"/>
            <a:chOff x="3601234" y="4349378"/>
            <a:chExt cx="22528200" cy="1443000"/>
          </a:xfrm>
        </p:grpSpPr>
        <p:sp>
          <p:nvSpPr>
            <p:cNvPr id="543" name="Google Shape;543;p25"/>
            <p:cNvSpPr/>
            <p:nvPr/>
          </p:nvSpPr>
          <p:spPr>
            <a:xfrm>
              <a:off x="3601234" y="4349378"/>
              <a:ext cx="22528200" cy="1443000"/>
            </a:xfrm>
            <a:prstGeom prst="roundRect">
              <a:avLst>
                <a:gd fmla="val 8286"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544" name="Google Shape;544;p25"/>
            <p:cNvSpPr txBox="1"/>
            <p:nvPr/>
          </p:nvSpPr>
          <p:spPr>
            <a:xfrm>
              <a:off x="4548014" y="4632170"/>
              <a:ext cx="3684600" cy="339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Mulesoft</a:t>
              </a:r>
              <a:endParaRPr b="1" sz="900">
                <a:latin typeface="Salesforce Sans"/>
                <a:ea typeface="Salesforce Sans"/>
                <a:cs typeface="Salesforce Sans"/>
                <a:sym typeface="Salesforce Sans"/>
              </a:endParaRPr>
            </a:p>
          </p:txBody>
        </p:sp>
      </p:grpSp>
      <p:sp>
        <p:nvSpPr>
          <p:cNvPr id="545" name="Google Shape;545;p25"/>
          <p:cNvSpPr/>
          <p:nvPr/>
        </p:nvSpPr>
        <p:spPr>
          <a:xfrm>
            <a:off x="517942" y="3522909"/>
            <a:ext cx="84888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546" name="Google Shape;546;p25"/>
          <p:cNvGrpSpPr/>
          <p:nvPr/>
        </p:nvGrpSpPr>
        <p:grpSpPr>
          <a:xfrm>
            <a:off x="157498" y="4162562"/>
            <a:ext cx="8869105" cy="926573"/>
            <a:chOff x="910229" y="2601267"/>
            <a:chExt cx="17238300" cy="2288400"/>
          </a:xfrm>
        </p:grpSpPr>
        <p:sp>
          <p:nvSpPr>
            <p:cNvPr id="547" name="Google Shape;547;p25"/>
            <p:cNvSpPr/>
            <p:nvPr/>
          </p:nvSpPr>
          <p:spPr>
            <a:xfrm>
              <a:off x="910229" y="2601267"/>
              <a:ext cx="17238300" cy="2288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48" name="Google Shape;548;p25"/>
            <p:cNvSpPr txBox="1"/>
            <p:nvPr/>
          </p:nvSpPr>
          <p:spPr>
            <a:xfrm>
              <a:off x="1784290" y="2835306"/>
              <a:ext cx="3829500" cy="3951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External Systems</a:t>
              </a:r>
              <a:endParaRPr b="1" sz="900">
                <a:latin typeface="Salesforce Sans"/>
                <a:ea typeface="Salesforce Sans"/>
                <a:cs typeface="Salesforce Sans"/>
                <a:sym typeface="Salesforce Sans"/>
              </a:endParaRPr>
            </a:p>
          </p:txBody>
        </p:sp>
        <p:sp>
          <p:nvSpPr>
            <p:cNvPr id="549" name="Google Shape;549;p25"/>
            <p:cNvSpPr/>
            <p:nvPr/>
          </p:nvSpPr>
          <p:spPr>
            <a:xfrm flipH="1" rot="10800000">
              <a:off x="1785543" y="3245226"/>
              <a:ext cx="16060800" cy="40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550" name="Google Shape;550;p25"/>
          <p:cNvPicPr preferRelativeResize="0"/>
          <p:nvPr/>
        </p:nvPicPr>
        <p:blipFill rotWithShape="1">
          <a:blip r:embed="rId20">
            <a:alphaModFix/>
          </a:blip>
          <a:srcRect b="0" l="0" r="0" t="0"/>
          <a:stretch/>
        </p:blipFill>
        <p:spPr>
          <a:xfrm>
            <a:off x="233729" y="3340030"/>
            <a:ext cx="182880" cy="182880"/>
          </a:xfrm>
          <a:prstGeom prst="rect">
            <a:avLst/>
          </a:prstGeom>
          <a:noFill/>
          <a:ln>
            <a:noFill/>
          </a:ln>
        </p:spPr>
      </p:pic>
      <p:pic>
        <p:nvPicPr>
          <p:cNvPr id="551" name="Google Shape;551;p25"/>
          <p:cNvPicPr preferRelativeResize="0"/>
          <p:nvPr/>
        </p:nvPicPr>
        <p:blipFill rotWithShape="1">
          <a:blip r:embed="rId17">
            <a:alphaModFix/>
          </a:blip>
          <a:srcRect b="0" l="0" r="0" t="0"/>
          <a:stretch/>
        </p:blipFill>
        <p:spPr>
          <a:xfrm>
            <a:off x="3645098" y="3689635"/>
            <a:ext cx="243840" cy="243840"/>
          </a:xfrm>
          <a:prstGeom prst="rect">
            <a:avLst/>
          </a:prstGeom>
          <a:noFill/>
          <a:ln>
            <a:noFill/>
          </a:ln>
        </p:spPr>
      </p:pic>
      <p:pic>
        <p:nvPicPr>
          <p:cNvPr id="552" name="Google Shape;552;p25"/>
          <p:cNvPicPr preferRelativeResize="0"/>
          <p:nvPr/>
        </p:nvPicPr>
        <p:blipFill rotWithShape="1">
          <a:blip r:embed="rId21">
            <a:alphaModFix/>
          </a:blip>
          <a:srcRect b="0" l="0" r="0" t="0"/>
          <a:stretch/>
        </p:blipFill>
        <p:spPr>
          <a:xfrm>
            <a:off x="4211062" y="3689118"/>
            <a:ext cx="243840" cy="243840"/>
          </a:xfrm>
          <a:prstGeom prst="rect">
            <a:avLst/>
          </a:prstGeom>
          <a:noFill/>
          <a:ln>
            <a:noFill/>
          </a:ln>
        </p:spPr>
      </p:pic>
      <p:pic>
        <p:nvPicPr>
          <p:cNvPr id="553" name="Google Shape;553;p25"/>
          <p:cNvPicPr preferRelativeResize="0"/>
          <p:nvPr/>
        </p:nvPicPr>
        <p:blipFill rotWithShape="1">
          <a:blip r:embed="rId13">
            <a:alphaModFix/>
          </a:blip>
          <a:srcRect b="0" l="0" r="0" t="0"/>
          <a:stretch/>
        </p:blipFill>
        <p:spPr>
          <a:xfrm>
            <a:off x="5245812" y="3704565"/>
            <a:ext cx="213360" cy="213360"/>
          </a:xfrm>
          <a:prstGeom prst="rect">
            <a:avLst/>
          </a:prstGeom>
          <a:noFill/>
          <a:ln>
            <a:noFill/>
          </a:ln>
        </p:spPr>
      </p:pic>
      <p:pic>
        <p:nvPicPr>
          <p:cNvPr id="554" name="Google Shape;554;p25"/>
          <p:cNvPicPr preferRelativeResize="0"/>
          <p:nvPr/>
        </p:nvPicPr>
        <p:blipFill rotWithShape="1">
          <a:blip r:embed="rId16">
            <a:alphaModFix/>
          </a:blip>
          <a:srcRect b="0" l="0" r="0" t="0"/>
          <a:stretch/>
        </p:blipFill>
        <p:spPr>
          <a:xfrm>
            <a:off x="5506721" y="3704571"/>
            <a:ext cx="213360" cy="213360"/>
          </a:xfrm>
          <a:prstGeom prst="rect">
            <a:avLst/>
          </a:prstGeom>
          <a:noFill/>
          <a:ln>
            <a:noFill/>
          </a:ln>
        </p:spPr>
      </p:pic>
      <p:sp>
        <p:nvSpPr>
          <p:cNvPr id="555" name="Google Shape;555;p25"/>
          <p:cNvSpPr/>
          <p:nvPr/>
        </p:nvSpPr>
        <p:spPr>
          <a:xfrm>
            <a:off x="2550642" y="4489658"/>
            <a:ext cx="12954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6" name="Google Shape;556;p25"/>
          <p:cNvSpPr/>
          <p:nvPr/>
        </p:nvSpPr>
        <p:spPr>
          <a:xfrm>
            <a:off x="3989600" y="4489658"/>
            <a:ext cx="12954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7" name="Google Shape;557;p25"/>
          <p:cNvSpPr/>
          <p:nvPr/>
        </p:nvSpPr>
        <p:spPr>
          <a:xfrm>
            <a:off x="5428558" y="4489658"/>
            <a:ext cx="12954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558" name="Google Shape;558;p25"/>
          <p:cNvSpPr txBox="1"/>
          <p:nvPr/>
        </p:nvSpPr>
        <p:spPr>
          <a:xfrm>
            <a:off x="2644596" y="4743006"/>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Inventory</a:t>
            </a:r>
            <a:endParaRPr b="1" sz="900">
              <a:latin typeface="Salesforce Sans"/>
              <a:ea typeface="Salesforce Sans"/>
              <a:cs typeface="Salesforce Sans"/>
              <a:sym typeface="Salesforce Sans"/>
            </a:endParaRPr>
          </a:p>
        </p:txBody>
      </p:sp>
      <p:sp>
        <p:nvSpPr>
          <p:cNvPr id="559" name="Google Shape;559;p25"/>
          <p:cNvSpPr txBox="1"/>
          <p:nvPr/>
        </p:nvSpPr>
        <p:spPr>
          <a:xfrm>
            <a:off x="5540196" y="4743006"/>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Fulfillment</a:t>
            </a:r>
            <a:endParaRPr b="1" sz="900">
              <a:latin typeface="Salesforce Sans"/>
              <a:ea typeface="Salesforce Sans"/>
              <a:cs typeface="Salesforce Sans"/>
              <a:sym typeface="Salesforce Sans"/>
            </a:endParaRPr>
          </a:p>
        </p:txBody>
      </p:sp>
      <p:sp>
        <p:nvSpPr>
          <p:cNvPr id="560" name="Google Shape;560;p25"/>
          <p:cNvSpPr txBox="1"/>
          <p:nvPr/>
        </p:nvSpPr>
        <p:spPr>
          <a:xfrm>
            <a:off x="4092396" y="4743006"/>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Finance</a:t>
            </a:r>
            <a:endParaRPr b="1" sz="900">
              <a:latin typeface="Salesforce Sans"/>
              <a:ea typeface="Salesforce Sans"/>
              <a:cs typeface="Salesforce Sans"/>
              <a:sym typeface="Salesforce Sans"/>
            </a:endParaRPr>
          </a:p>
        </p:txBody>
      </p:sp>
      <p:sp>
        <p:nvSpPr>
          <p:cNvPr id="561" name="Google Shape;561;p25"/>
          <p:cNvSpPr/>
          <p:nvPr/>
        </p:nvSpPr>
        <p:spPr>
          <a:xfrm flipH="1" rot="10800000">
            <a:off x="2644592" y="4881212"/>
            <a:ext cx="11856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 name="Google Shape;562;p25"/>
          <p:cNvSpPr/>
          <p:nvPr/>
        </p:nvSpPr>
        <p:spPr>
          <a:xfrm flipH="1" rot="10800000">
            <a:off x="4092392" y="4881212"/>
            <a:ext cx="11856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 name="Google Shape;563;p25"/>
          <p:cNvSpPr/>
          <p:nvPr/>
        </p:nvSpPr>
        <p:spPr>
          <a:xfrm flipH="1" rot="10800000">
            <a:off x="5540192" y="4881212"/>
            <a:ext cx="11856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564" name="Google Shape;564;p25"/>
          <p:cNvCxnSpPr/>
          <p:nvPr/>
        </p:nvCxnSpPr>
        <p:spPr>
          <a:xfrm>
            <a:off x="1471450" y="1500250"/>
            <a:ext cx="267000" cy="0"/>
          </a:xfrm>
          <a:prstGeom prst="straightConnector1">
            <a:avLst/>
          </a:prstGeom>
          <a:noFill/>
          <a:ln cap="flat" cmpd="sng" w="19050">
            <a:solidFill>
              <a:srgbClr val="747474"/>
            </a:solidFill>
            <a:prstDash val="solid"/>
            <a:round/>
            <a:headEnd len="med" w="med" type="triangle"/>
            <a:tailEnd len="med" w="med" type="triangle"/>
          </a:ln>
        </p:spPr>
      </p:cxnSp>
      <p:cxnSp>
        <p:nvCxnSpPr>
          <p:cNvPr id="565" name="Google Shape;565;p25"/>
          <p:cNvCxnSpPr/>
          <p:nvPr/>
        </p:nvCxnSpPr>
        <p:spPr>
          <a:xfrm flipH="1" rot="10800000">
            <a:off x="7612256" y="1399338"/>
            <a:ext cx="234300" cy="900"/>
          </a:xfrm>
          <a:prstGeom prst="straightConnector1">
            <a:avLst/>
          </a:prstGeom>
          <a:noFill/>
          <a:ln cap="flat" cmpd="sng" w="19050">
            <a:solidFill>
              <a:srgbClr val="747474"/>
            </a:solidFill>
            <a:prstDash val="solid"/>
            <a:round/>
            <a:headEnd len="med" w="med" type="triangle"/>
            <a:tailEnd len="med" w="med" type="triangle"/>
          </a:ln>
        </p:spPr>
      </p:cxnSp>
      <p:cxnSp>
        <p:nvCxnSpPr>
          <p:cNvPr id="566" name="Google Shape;566;p25"/>
          <p:cNvCxnSpPr/>
          <p:nvPr/>
        </p:nvCxnSpPr>
        <p:spPr>
          <a:xfrm flipH="1" rot="10800000">
            <a:off x="7543759" y="2512475"/>
            <a:ext cx="310200" cy="300"/>
          </a:xfrm>
          <a:prstGeom prst="straightConnector1">
            <a:avLst/>
          </a:prstGeom>
          <a:noFill/>
          <a:ln cap="flat" cmpd="sng" w="19050">
            <a:solidFill>
              <a:srgbClr val="747474"/>
            </a:solidFill>
            <a:prstDash val="solid"/>
            <a:round/>
            <a:headEnd len="med" w="med" type="triangle"/>
            <a:tailEnd len="med" w="med" type="triangle"/>
          </a:ln>
        </p:spPr>
      </p:cxnSp>
      <p:cxnSp>
        <p:nvCxnSpPr>
          <p:cNvPr id="567" name="Google Shape;567;p25"/>
          <p:cNvCxnSpPr/>
          <p:nvPr/>
        </p:nvCxnSpPr>
        <p:spPr>
          <a:xfrm>
            <a:off x="1397023" y="2497834"/>
            <a:ext cx="504600" cy="0"/>
          </a:xfrm>
          <a:prstGeom prst="straightConnector1">
            <a:avLst/>
          </a:prstGeom>
          <a:noFill/>
          <a:ln cap="flat" cmpd="sng" w="19050">
            <a:solidFill>
              <a:srgbClr val="747474"/>
            </a:solidFill>
            <a:prstDash val="solid"/>
            <a:round/>
            <a:headEnd len="med" w="med" type="triangle"/>
            <a:tailEnd len="med" w="med" type="triangle"/>
          </a:ln>
        </p:spPr>
      </p:cxnSp>
      <p:cxnSp>
        <p:nvCxnSpPr>
          <p:cNvPr id="568" name="Google Shape;568;p25"/>
          <p:cNvCxnSpPr/>
          <p:nvPr/>
        </p:nvCxnSpPr>
        <p:spPr>
          <a:xfrm>
            <a:off x="4698998" y="2777859"/>
            <a:ext cx="0" cy="567300"/>
          </a:xfrm>
          <a:prstGeom prst="straightConnector1">
            <a:avLst/>
          </a:prstGeom>
          <a:noFill/>
          <a:ln cap="flat" cmpd="sng" w="19050">
            <a:solidFill>
              <a:srgbClr val="747474"/>
            </a:solidFill>
            <a:prstDash val="solid"/>
            <a:round/>
            <a:headEnd len="med" w="med" type="triangle"/>
            <a:tailEnd len="med" w="med" type="triangle"/>
          </a:ln>
        </p:spPr>
      </p:cxnSp>
      <p:cxnSp>
        <p:nvCxnSpPr>
          <p:cNvPr id="569" name="Google Shape;569;p25"/>
          <p:cNvCxnSpPr/>
          <p:nvPr/>
        </p:nvCxnSpPr>
        <p:spPr>
          <a:xfrm>
            <a:off x="8299956" y="2663596"/>
            <a:ext cx="0" cy="773400"/>
          </a:xfrm>
          <a:prstGeom prst="straightConnector1">
            <a:avLst/>
          </a:prstGeom>
          <a:noFill/>
          <a:ln cap="flat" cmpd="sng" w="19050">
            <a:solidFill>
              <a:srgbClr val="747474"/>
            </a:solidFill>
            <a:prstDash val="solid"/>
            <a:round/>
            <a:headEnd len="med" w="med" type="triangle"/>
            <a:tailEnd len="med" w="med" type="triangle"/>
          </a:ln>
        </p:spPr>
      </p:cxnSp>
      <p:cxnSp>
        <p:nvCxnSpPr>
          <p:cNvPr id="570" name="Google Shape;570;p25"/>
          <p:cNvCxnSpPr/>
          <p:nvPr/>
        </p:nvCxnSpPr>
        <p:spPr>
          <a:xfrm>
            <a:off x="1313789" y="2636059"/>
            <a:ext cx="0" cy="773400"/>
          </a:xfrm>
          <a:prstGeom prst="straightConnector1">
            <a:avLst/>
          </a:prstGeom>
          <a:noFill/>
          <a:ln cap="flat" cmpd="sng" w="19050">
            <a:solidFill>
              <a:srgbClr val="747474"/>
            </a:solidFill>
            <a:prstDash val="solid"/>
            <a:round/>
            <a:headEnd len="med" w="med" type="triangle"/>
            <a:tailEnd len="med" w="med" type="triangle"/>
          </a:ln>
        </p:spPr>
      </p:cxnSp>
      <p:cxnSp>
        <p:nvCxnSpPr>
          <p:cNvPr id="571" name="Google Shape;571;p25"/>
          <p:cNvCxnSpPr/>
          <p:nvPr/>
        </p:nvCxnSpPr>
        <p:spPr>
          <a:xfrm>
            <a:off x="4698700" y="3931508"/>
            <a:ext cx="600" cy="418500"/>
          </a:xfrm>
          <a:prstGeom prst="straightConnector1">
            <a:avLst/>
          </a:prstGeom>
          <a:noFill/>
          <a:ln cap="flat" cmpd="sng" w="19050">
            <a:solidFill>
              <a:srgbClr val="747474"/>
            </a:solidFill>
            <a:prstDash val="solid"/>
            <a:round/>
            <a:headEnd len="med" w="med" type="triangle"/>
            <a:tailEnd len="med" w="med" type="triangle"/>
          </a:ln>
        </p:spPr>
      </p:cxnSp>
      <p:pic>
        <p:nvPicPr>
          <p:cNvPr id="572" name="Google Shape;572;p25"/>
          <p:cNvPicPr preferRelativeResize="0"/>
          <p:nvPr/>
        </p:nvPicPr>
        <p:blipFill rotWithShape="1">
          <a:blip r:embed="rId17">
            <a:alphaModFix/>
          </a:blip>
          <a:srcRect b="0" l="0" r="0" t="0"/>
          <a:stretch/>
        </p:blipFill>
        <p:spPr>
          <a:xfrm>
            <a:off x="5235840" y="213531"/>
            <a:ext cx="243840" cy="243840"/>
          </a:xfrm>
          <a:prstGeom prst="rect">
            <a:avLst/>
          </a:prstGeom>
          <a:noFill/>
          <a:ln>
            <a:noFill/>
          </a:ln>
        </p:spPr>
      </p:pic>
      <p:sp>
        <p:nvSpPr>
          <p:cNvPr id="573" name="Google Shape;573;p25"/>
          <p:cNvSpPr txBox="1"/>
          <p:nvPr/>
        </p:nvSpPr>
        <p:spPr>
          <a:xfrm>
            <a:off x="5527038" y="27428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Data</a:t>
            </a:r>
            <a:endParaRPr sz="500">
              <a:latin typeface="Proxima Nova"/>
              <a:ea typeface="Proxima Nova"/>
              <a:cs typeface="Proxima Nova"/>
              <a:sym typeface="Proxima Nova"/>
            </a:endParaRPr>
          </a:p>
        </p:txBody>
      </p:sp>
      <p:sp>
        <p:nvSpPr>
          <p:cNvPr id="574" name="Google Shape;574;p25"/>
          <p:cNvSpPr txBox="1"/>
          <p:nvPr/>
        </p:nvSpPr>
        <p:spPr>
          <a:xfrm>
            <a:off x="5527038" y="60448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AI</a:t>
            </a:r>
            <a:endParaRPr sz="500">
              <a:latin typeface="Proxima Nova"/>
              <a:ea typeface="Proxima Nova"/>
              <a:cs typeface="Proxima Nova"/>
              <a:sym typeface="Proxima Nova"/>
            </a:endParaRPr>
          </a:p>
        </p:txBody>
      </p:sp>
      <p:sp>
        <p:nvSpPr>
          <p:cNvPr id="575" name="Google Shape;575;p25"/>
          <p:cNvSpPr txBox="1"/>
          <p:nvPr/>
        </p:nvSpPr>
        <p:spPr>
          <a:xfrm>
            <a:off x="6200746" y="26620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Dev</a:t>
            </a:r>
            <a:endParaRPr sz="500">
              <a:latin typeface="Proxima Nova"/>
              <a:ea typeface="Proxima Nova"/>
              <a:cs typeface="Proxima Nova"/>
              <a:sym typeface="Proxima Nova"/>
            </a:endParaRPr>
          </a:p>
        </p:txBody>
      </p:sp>
      <p:sp>
        <p:nvSpPr>
          <p:cNvPr id="576" name="Google Shape;576;p25"/>
          <p:cNvSpPr txBox="1"/>
          <p:nvPr/>
        </p:nvSpPr>
        <p:spPr>
          <a:xfrm>
            <a:off x="6175350" y="604493"/>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Streams</a:t>
            </a:r>
            <a:endParaRPr sz="500">
              <a:latin typeface="Proxima Nova"/>
              <a:ea typeface="Proxima Nova"/>
              <a:cs typeface="Proxima Nova"/>
              <a:sym typeface="Proxima Nova"/>
            </a:endParaRPr>
          </a:p>
        </p:txBody>
      </p:sp>
      <p:pic>
        <p:nvPicPr>
          <p:cNvPr id="577" name="Google Shape;577;p25"/>
          <p:cNvPicPr preferRelativeResize="0"/>
          <p:nvPr/>
        </p:nvPicPr>
        <p:blipFill rotWithShape="1">
          <a:blip r:embed="rId21">
            <a:alphaModFix/>
          </a:blip>
          <a:srcRect b="0" l="0" r="0" t="0"/>
          <a:stretch/>
        </p:blipFill>
        <p:spPr>
          <a:xfrm>
            <a:off x="5897070" y="526422"/>
            <a:ext cx="243840" cy="243840"/>
          </a:xfrm>
          <a:prstGeom prst="rect">
            <a:avLst/>
          </a:prstGeom>
          <a:noFill/>
          <a:ln>
            <a:noFill/>
          </a:ln>
        </p:spPr>
      </p:pic>
      <p:pic>
        <p:nvPicPr>
          <p:cNvPr id="578" name="Google Shape;578;p25"/>
          <p:cNvPicPr preferRelativeResize="0"/>
          <p:nvPr/>
        </p:nvPicPr>
        <p:blipFill rotWithShape="1">
          <a:blip r:embed="rId14">
            <a:alphaModFix/>
          </a:blip>
          <a:srcRect b="0" l="0" r="0" t="0"/>
          <a:stretch/>
        </p:blipFill>
        <p:spPr>
          <a:xfrm>
            <a:off x="5235844" y="526422"/>
            <a:ext cx="243840" cy="243840"/>
          </a:xfrm>
          <a:prstGeom prst="rect">
            <a:avLst/>
          </a:prstGeom>
          <a:noFill/>
          <a:ln>
            <a:noFill/>
          </a:ln>
        </p:spPr>
      </p:pic>
      <p:pic>
        <p:nvPicPr>
          <p:cNvPr id="579" name="Google Shape;579;p25"/>
          <p:cNvPicPr preferRelativeResize="0"/>
          <p:nvPr/>
        </p:nvPicPr>
        <p:blipFill>
          <a:blip r:embed="rId22">
            <a:alphaModFix/>
          </a:blip>
          <a:stretch>
            <a:fillRect/>
          </a:stretch>
        </p:blipFill>
        <p:spPr>
          <a:xfrm>
            <a:off x="5883352" y="207299"/>
            <a:ext cx="271272" cy="271272"/>
          </a:xfrm>
          <a:prstGeom prst="rect">
            <a:avLst/>
          </a:prstGeom>
          <a:noFill/>
          <a:ln>
            <a:noFill/>
          </a:ln>
        </p:spPr>
      </p:pic>
      <p:sp>
        <p:nvSpPr>
          <p:cNvPr id="580" name="Google Shape;580;p25"/>
          <p:cNvSpPr txBox="1"/>
          <p:nvPr/>
        </p:nvSpPr>
        <p:spPr>
          <a:xfrm>
            <a:off x="6849054" y="29160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Privacy</a:t>
            </a:r>
            <a:endParaRPr sz="500">
              <a:latin typeface="Proxima Nova"/>
              <a:ea typeface="Proxima Nova"/>
              <a:cs typeface="Proxima Nova"/>
              <a:sym typeface="Proxima Nova"/>
            </a:endParaRPr>
          </a:p>
        </p:txBody>
      </p:sp>
      <p:sp>
        <p:nvSpPr>
          <p:cNvPr id="581" name="Google Shape;581;p25"/>
          <p:cNvSpPr txBox="1"/>
          <p:nvPr/>
        </p:nvSpPr>
        <p:spPr>
          <a:xfrm>
            <a:off x="6838488" y="60449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Custom</a:t>
            </a:r>
            <a:endParaRPr sz="500">
              <a:latin typeface="Proxima Nova"/>
              <a:ea typeface="Proxima Nova"/>
              <a:cs typeface="Proxima Nova"/>
              <a:sym typeface="Proxima Nova"/>
            </a:endParaRPr>
          </a:p>
        </p:txBody>
      </p:sp>
      <p:pic>
        <p:nvPicPr>
          <p:cNvPr id="582" name="Google Shape;582;p25"/>
          <p:cNvPicPr preferRelativeResize="0"/>
          <p:nvPr/>
        </p:nvPicPr>
        <p:blipFill rotWithShape="1">
          <a:blip r:embed="rId15">
            <a:alphaModFix/>
          </a:blip>
          <a:srcRect b="0" l="0" r="0" t="0"/>
          <a:stretch/>
        </p:blipFill>
        <p:spPr>
          <a:xfrm>
            <a:off x="6583692" y="229878"/>
            <a:ext cx="213360" cy="213360"/>
          </a:xfrm>
          <a:prstGeom prst="rect">
            <a:avLst/>
          </a:prstGeom>
          <a:noFill/>
          <a:ln>
            <a:noFill/>
          </a:ln>
        </p:spPr>
      </p:pic>
      <p:pic>
        <p:nvPicPr>
          <p:cNvPr id="583" name="Google Shape;583;p25"/>
          <p:cNvPicPr preferRelativeResize="0"/>
          <p:nvPr/>
        </p:nvPicPr>
        <p:blipFill>
          <a:blip r:embed="rId23">
            <a:alphaModFix/>
          </a:blip>
          <a:stretch>
            <a:fillRect/>
          </a:stretch>
        </p:blipFill>
        <p:spPr>
          <a:xfrm>
            <a:off x="6537971" y="505967"/>
            <a:ext cx="304800" cy="304800"/>
          </a:xfrm>
          <a:prstGeom prst="rect">
            <a:avLst/>
          </a:prstGeom>
          <a:noFill/>
          <a:ln>
            <a:noFill/>
          </a:ln>
        </p:spPr>
      </p:pic>
      <p:sp>
        <p:nvSpPr>
          <p:cNvPr id="584" name="Google Shape;584;p25"/>
          <p:cNvSpPr txBox="1"/>
          <p:nvPr/>
        </p:nvSpPr>
        <p:spPr>
          <a:xfrm>
            <a:off x="7555163" y="29159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LowCode</a:t>
            </a:r>
            <a:endParaRPr sz="500">
              <a:latin typeface="Proxima Nova"/>
              <a:ea typeface="Proxima Nova"/>
              <a:cs typeface="Proxima Nova"/>
              <a:sym typeface="Proxima Nova"/>
            </a:endParaRPr>
          </a:p>
        </p:txBody>
      </p:sp>
      <p:sp>
        <p:nvSpPr>
          <p:cNvPr id="585" name="Google Shape;585;p25"/>
          <p:cNvSpPr txBox="1"/>
          <p:nvPr/>
        </p:nvSpPr>
        <p:spPr>
          <a:xfrm>
            <a:off x="7579354" y="604493"/>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Bots</a:t>
            </a:r>
            <a:endParaRPr sz="500">
              <a:latin typeface="Proxima Nova"/>
              <a:ea typeface="Proxima Nova"/>
              <a:cs typeface="Proxima Nova"/>
              <a:sym typeface="Proxima Nova"/>
            </a:endParaRPr>
          </a:p>
        </p:txBody>
      </p:sp>
      <p:pic>
        <p:nvPicPr>
          <p:cNvPr id="586" name="Google Shape;586;p25"/>
          <p:cNvPicPr preferRelativeResize="0"/>
          <p:nvPr/>
        </p:nvPicPr>
        <p:blipFill rotWithShape="1">
          <a:blip r:embed="rId13">
            <a:alphaModFix/>
          </a:blip>
          <a:srcRect b="0" l="0" r="0" t="0"/>
          <a:stretch/>
        </p:blipFill>
        <p:spPr>
          <a:xfrm>
            <a:off x="7316404" y="541665"/>
            <a:ext cx="213360" cy="213360"/>
          </a:xfrm>
          <a:prstGeom prst="rect">
            <a:avLst/>
          </a:prstGeom>
          <a:noFill/>
          <a:ln>
            <a:noFill/>
          </a:ln>
        </p:spPr>
      </p:pic>
      <p:pic>
        <p:nvPicPr>
          <p:cNvPr id="587" name="Google Shape;587;p25"/>
          <p:cNvPicPr preferRelativeResize="0"/>
          <p:nvPr/>
        </p:nvPicPr>
        <p:blipFill rotWithShape="1">
          <a:blip r:embed="rId16">
            <a:alphaModFix/>
          </a:blip>
          <a:srcRect b="0" l="0" r="0" t="0"/>
          <a:stretch/>
        </p:blipFill>
        <p:spPr>
          <a:xfrm>
            <a:off x="7285925" y="234725"/>
            <a:ext cx="243840" cy="243840"/>
          </a:xfrm>
          <a:prstGeom prst="rect">
            <a:avLst/>
          </a:prstGeom>
          <a:noFill/>
          <a:ln>
            <a:noFill/>
          </a:ln>
        </p:spPr>
      </p:pic>
      <p:sp>
        <p:nvSpPr>
          <p:cNvPr id="588" name="Google Shape;588;p25"/>
          <p:cNvSpPr txBox="1"/>
          <p:nvPr/>
        </p:nvSpPr>
        <p:spPr>
          <a:xfrm>
            <a:off x="8408579" y="300272"/>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Orchestration</a:t>
            </a:r>
            <a:endParaRPr sz="500">
              <a:latin typeface="Proxima Nova"/>
              <a:ea typeface="Proxima Nova"/>
              <a:cs typeface="Proxima Nova"/>
              <a:sym typeface="Proxima Nova"/>
            </a:endParaRPr>
          </a:p>
        </p:txBody>
      </p:sp>
      <p:sp>
        <p:nvSpPr>
          <p:cNvPr id="589" name="Google Shape;589;p25"/>
          <p:cNvSpPr txBox="1"/>
          <p:nvPr/>
        </p:nvSpPr>
        <p:spPr>
          <a:xfrm>
            <a:off x="8415621" y="590755"/>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Automation</a:t>
            </a:r>
            <a:endParaRPr sz="500">
              <a:latin typeface="Proxima Nova"/>
              <a:ea typeface="Proxima Nova"/>
              <a:cs typeface="Proxima Nova"/>
              <a:sym typeface="Proxima Nova"/>
            </a:endParaRPr>
          </a:p>
        </p:txBody>
      </p:sp>
      <p:pic>
        <p:nvPicPr>
          <p:cNvPr id="590" name="Google Shape;590;p25"/>
          <p:cNvPicPr preferRelativeResize="0"/>
          <p:nvPr/>
        </p:nvPicPr>
        <p:blipFill rotWithShape="1">
          <a:blip r:embed="rId13">
            <a:alphaModFix/>
          </a:blip>
          <a:srcRect b="0" l="0" r="0" t="0"/>
          <a:stretch/>
        </p:blipFill>
        <p:spPr>
          <a:xfrm>
            <a:off x="8124545" y="510815"/>
            <a:ext cx="243840" cy="243840"/>
          </a:xfrm>
          <a:prstGeom prst="rect">
            <a:avLst/>
          </a:prstGeom>
          <a:noFill/>
          <a:ln>
            <a:noFill/>
          </a:ln>
        </p:spPr>
      </p:pic>
      <p:pic>
        <p:nvPicPr>
          <p:cNvPr id="591" name="Google Shape;591;p25"/>
          <p:cNvPicPr preferRelativeResize="0"/>
          <p:nvPr/>
        </p:nvPicPr>
        <p:blipFill>
          <a:blip r:embed="rId24">
            <a:alphaModFix/>
          </a:blip>
          <a:stretch>
            <a:fillRect/>
          </a:stretch>
        </p:blipFill>
        <p:spPr>
          <a:xfrm>
            <a:off x="8094875" y="214549"/>
            <a:ext cx="274320" cy="274320"/>
          </a:xfrm>
          <a:prstGeom prst="rect">
            <a:avLst/>
          </a:prstGeom>
          <a:noFill/>
          <a:ln>
            <a:noFill/>
          </a:ln>
        </p:spPr>
      </p:pic>
      <p:pic>
        <p:nvPicPr>
          <p:cNvPr id="592" name="Google Shape;592;p25"/>
          <p:cNvPicPr preferRelativeResize="0"/>
          <p:nvPr/>
        </p:nvPicPr>
        <p:blipFill>
          <a:blip r:embed="rId22">
            <a:alphaModFix/>
          </a:blip>
          <a:stretch>
            <a:fillRect/>
          </a:stretch>
        </p:blipFill>
        <p:spPr>
          <a:xfrm>
            <a:off x="3919114" y="3675407"/>
            <a:ext cx="271272" cy="271272"/>
          </a:xfrm>
          <a:prstGeom prst="rect">
            <a:avLst/>
          </a:prstGeom>
          <a:noFill/>
          <a:ln>
            <a:noFill/>
          </a:ln>
        </p:spPr>
      </p:pic>
      <p:pic>
        <p:nvPicPr>
          <p:cNvPr id="593" name="Google Shape;593;p25"/>
          <p:cNvPicPr preferRelativeResize="0"/>
          <p:nvPr/>
        </p:nvPicPr>
        <p:blipFill>
          <a:blip r:embed="rId25">
            <a:alphaModFix/>
          </a:blip>
          <a:stretch>
            <a:fillRect/>
          </a:stretch>
        </p:blipFill>
        <p:spPr>
          <a:xfrm>
            <a:off x="233725" y="4213808"/>
            <a:ext cx="323088" cy="323088"/>
          </a:xfrm>
          <a:prstGeom prst="rect">
            <a:avLst/>
          </a:prstGeom>
          <a:noFill/>
          <a:ln>
            <a:noFill/>
          </a:ln>
        </p:spPr>
      </p:pic>
      <p:pic>
        <p:nvPicPr>
          <p:cNvPr id="594" name="Google Shape;594;p25"/>
          <p:cNvPicPr preferRelativeResize="0"/>
          <p:nvPr/>
        </p:nvPicPr>
        <p:blipFill>
          <a:blip r:embed="rId23">
            <a:alphaModFix/>
          </a:blip>
          <a:stretch>
            <a:fillRect/>
          </a:stretch>
        </p:blipFill>
        <p:spPr>
          <a:xfrm>
            <a:off x="4708282" y="3648573"/>
            <a:ext cx="304800" cy="304800"/>
          </a:xfrm>
          <a:prstGeom prst="rect">
            <a:avLst/>
          </a:prstGeom>
          <a:noFill/>
          <a:ln>
            <a:noFill/>
          </a:ln>
        </p:spPr>
      </p:pic>
      <p:pic>
        <p:nvPicPr>
          <p:cNvPr id="595" name="Google Shape;595;p25"/>
          <p:cNvPicPr preferRelativeResize="0"/>
          <p:nvPr/>
        </p:nvPicPr>
        <p:blipFill rotWithShape="1">
          <a:blip r:embed="rId15">
            <a:alphaModFix/>
          </a:blip>
          <a:srcRect b="0" l="0" r="0" t="0"/>
          <a:stretch/>
        </p:blipFill>
        <p:spPr>
          <a:xfrm>
            <a:off x="4505221" y="3693053"/>
            <a:ext cx="213360" cy="213360"/>
          </a:xfrm>
          <a:prstGeom prst="rect">
            <a:avLst/>
          </a:prstGeom>
          <a:noFill/>
          <a:ln>
            <a:noFill/>
          </a:ln>
        </p:spPr>
      </p:pic>
      <p:pic>
        <p:nvPicPr>
          <p:cNvPr id="596" name="Google Shape;596;p25"/>
          <p:cNvPicPr preferRelativeResize="0"/>
          <p:nvPr/>
        </p:nvPicPr>
        <p:blipFill>
          <a:blip r:embed="rId24">
            <a:alphaModFix/>
          </a:blip>
          <a:stretch>
            <a:fillRect/>
          </a:stretch>
        </p:blipFill>
        <p:spPr>
          <a:xfrm>
            <a:off x="4975096" y="3662574"/>
            <a:ext cx="274320" cy="2743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id="601" name="Google Shape;601;p26"/>
          <p:cNvGrpSpPr/>
          <p:nvPr/>
        </p:nvGrpSpPr>
        <p:grpSpPr>
          <a:xfrm>
            <a:off x="2742646" y="1068998"/>
            <a:ext cx="3881857" cy="2322816"/>
            <a:chOff x="16381812" y="8300813"/>
            <a:chExt cx="11646735" cy="6969146"/>
          </a:xfrm>
        </p:grpSpPr>
        <p:grpSp>
          <p:nvGrpSpPr>
            <p:cNvPr id="602" name="Google Shape;602;p26"/>
            <p:cNvGrpSpPr/>
            <p:nvPr/>
          </p:nvGrpSpPr>
          <p:grpSpPr>
            <a:xfrm>
              <a:off x="16381812" y="8300813"/>
              <a:ext cx="11646735" cy="6969146"/>
              <a:chOff x="1885436" y="2347099"/>
              <a:chExt cx="9837600" cy="5886600"/>
            </a:xfrm>
          </p:grpSpPr>
          <p:sp>
            <p:nvSpPr>
              <p:cNvPr id="603" name="Google Shape;603;p26"/>
              <p:cNvSpPr/>
              <p:nvPr/>
            </p:nvSpPr>
            <p:spPr>
              <a:xfrm>
                <a:off x="1885436" y="2347099"/>
                <a:ext cx="9837600" cy="5886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4" name="Google Shape;604;p26"/>
              <p:cNvSpPr txBox="1"/>
              <p:nvPr/>
            </p:nvSpPr>
            <p:spPr>
              <a:xfrm>
                <a:off x="3131061" y="2539524"/>
                <a:ext cx="20343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Salesforce</a:t>
                </a:r>
                <a:endParaRPr b="1" sz="900">
                  <a:latin typeface="Salesforce Sans"/>
                  <a:ea typeface="Salesforce Sans"/>
                  <a:cs typeface="Salesforce Sans"/>
                  <a:sym typeface="Salesforce Sans"/>
                </a:endParaRPr>
              </a:p>
            </p:txBody>
          </p:sp>
        </p:grpSp>
        <p:sp>
          <p:nvSpPr>
            <p:cNvPr id="605" name="Google Shape;605;p26"/>
            <p:cNvSpPr/>
            <p:nvPr/>
          </p:nvSpPr>
          <p:spPr>
            <a:xfrm>
              <a:off x="17856538" y="9073237"/>
              <a:ext cx="10164300" cy="44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6" name="Google Shape;606;p26"/>
          <p:cNvGrpSpPr/>
          <p:nvPr/>
        </p:nvGrpSpPr>
        <p:grpSpPr>
          <a:xfrm>
            <a:off x="4806233" y="1424563"/>
            <a:ext cx="1532903" cy="680922"/>
            <a:chOff x="910203" y="2601266"/>
            <a:chExt cx="3884700" cy="1725600"/>
          </a:xfrm>
        </p:grpSpPr>
        <p:sp>
          <p:nvSpPr>
            <p:cNvPr id="607" name="Google Shape;607;p26"/>
            <p:cNvSpPr/>
            <p:nvPr/>
          </p:nvSpPr>
          <p:spPr>
            <a:xfrm>
              <a:off x="910203" y="2601266"/>
              <a:ext cx="3884700" cy="1725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08" name="Google Shape;608;p26"/>
            <p:cNvSpPr txBox="1"/>
            <p:nvPr/>
          </p:nvSpPr>
          <p:spPr>
            <a:xfrm>
              <a:off x="2080491" y="3036743"/>
              <a:ext cx="20343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a:t>
              </a:r>
              <a:endParaRPr b="1" sz="900">
                <a:latin typeface="Salesforce Sans"/>
                <a:ea typeface="Salesforce Sans"/>
                <a:cs typeface="Salesforce Sans"/>
                <a:sym typeface="Salesforce Sans"/>
              </a:endParaRPr>
            </a:p>
          </p:txBody>
        </p:sp>
        <p:sp>
          <p:nvSpPr>
            <p:cNvPr id="609" name="Google Shape;609;p26"/>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10" name="Google Shape;610;p26"/>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11" name="Google Shape;611;p26"/>
          <p:cNvGrpSpPr/>
          <p:nvPr/>
        </p:nvGrpSpPr>
        <p:grpSpPr>
          <a:xfrm>
            <a:off x="25700" y="0"/>
            <a:ext cx="9144000" cy="986849"/>
            <a:chOff x="0" y="0"/>
            <a:chExt cx="18288000" cy="2066267"/>
          </a:xfrm>
        </p:grpSpPr>
        <p:sp>
          <p:nvSpPr>
            <p:cNvPr id="612" name="Google Shape;612;p26"/>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613" name="Google Shape;613;p26"/>
            <p:cNvPicPr preferRelativeResize="0"/>
            <p:nvPr/>
          </p:nvPicPr>
          <p:blipFill>
            <a:blip r:embed="rId3">
              <a:alphaModFix/>
            </a:blip>
            <a:stretch>
              <a:fillRect/>
            </a:stretch>
          </p:blipFill>
          <p:spPr>
            <a:xfrm>
              <a:off x="0" y="0"/>
              <a:ext cx="18288000" cy="2066267"/>
            </a:xfrm>
            <a:prstGeom prst="rect">
              <a:avLst/>
            </a:prstGeom>
            <a:noFill/>
            <a:ln>
              <a:noFill/>
            </a:ln>
          </p:spPr>
        </p:pic>
        <p:sp>
          <p:nvSpPr>
            <p:cNvPr id="614" name="Google Shape;614;p26"/>
            <p:cNvSpPr txBox="1"/>
            <p:nvPr/>
          </p:nvSpPr>
          <p:spPr>
            <a:xfrm>
              <a:off x="421254" y="1450825"/>
              <a:ext cx="6088200" cy="4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2 Documentation and Implementation diagram example details the products and technology directly involved in a retail storefront solution.</a:t>
              </a:r>
              <a:endParaRPr sz="600">
                <a:solidFill>
                  <a:srgbClr val="032D60"/>
                </a:solidFill>
                <a:latin typeface="Salesforce Sans"/>
                <a:ea typeface="Salesforce Sans"/>
                <a:cs typeface="Salesforce Sans"/>
                <a:sym typeface="Salesforce Sans"/>
              </a:endParaRPr>
            </a:p>
          </p:txBody>
        </p:sp>
        <p:sp>
          <p:nvSpPr>
            <p:cNvPr id="615" name="Google Shape;615;p26"/>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616" name="Google Shape;616;p26"/>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Retail Storefront Solution Architecture</a:t>
              </a:r>
              <a:endParaRPr sz="1200">
                <a:solidFill>
                  <a:srgbClr val="032D60"/>
                </a:solidFill>
                <a:latin typeface="Salesforce Sans"/>
                <a:ea typeface="Salesforce Sans"/>
                <a:cs typeface="Salesforce Sans"/>
                <a:sym typeface="Salesforce Sans"/>
              </a:endParaRPr>
            </a:p>
          </p:txBody>
        </p:sp>
      </p:grpSp>
      <p:sp>
        <p:nvSpPr>
          <p:cNvPr id="617" name="Google Shape;617;p26"/>
          <p:cNvSpPr/>
          <p:nvPr/>
        </p:nvSpPr>
        <p:spPr>
          <a:xfrm>
            <a:off x="4521583" y="41675"/>
            <a:ext cx="4585200" cy="903000"/>
          </a:xfrm>
          <a:prstGeom prst="roundRect">
            <a:avLst>
              <a:gd fmla="val 6011" name="adj"/>
            </a:avLst>
          </a:prstGeom>
          <a:solidFill>
            <a:schemeClr val="lt1"/>
          </a:solidFill>
          <a:ln cap="flat"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nvGrpSpPr>
          <p:cNvPr id="618" name="Google Shape;618;p26"/>
          <p:cNvGrpSpPr/>
          <p:nvPr/>
        </p:nvGrpSpPr>
        <p:grpSpPr>
          <a:xfrm>
            <a:off x="241108" y="1139725"/>
            <a:ext cx="1511121" cy="1607364"/>
            <a:chOff x="1174732" y="2551462"/>
            <a:chExt cx="3829500" cy="4073400"/>
          </a:xfrm>
        </p:grpSpPr>
        <p:sp>
          <p:nvSpPr>
            <p:cNvPr id="619" name="Google Shape;619;p26"/>
            <p:cNvSpPr/>
            <p:nvPr/>
          </p:nvSpPr>
          <p:spPr>
            <a:xfrm>
              <a:off x="1174732" y="2551462"/>
              <a:ext cx="3829500" cy="40734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20" name="Google Shape;620;p26"/>
            <p:cNvSpPr txBox="1"/>
            <p:nvPr/>
          </p:nvSpPr>
          <p:spPr>
            <a:xfrm>
              <a:off x="2080500" y="2989709"/>
              <a:ext cx="2034300" cy="3510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a:t>
              </a:r>
              <a:endParaRPr b="1" sz="900">
                <a:latin typeface="Salesforce Sans"/>
                <a:ea typeface="Salesforce Sans"/>
                <a:cs typeface="Salesforce Sans"/>
                <a:sym typeface="Salesforce Sans"/>
              </a:endParaRPr>
            </a:p>
          </p:txBody>
        </p:sp>
        <p:sp>
          <p:nvSpPr>
            <p:cNvPr id="621" name="Google Shape;621;p26"/>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22" name="Google Shape;622;p26"/>
          <p:cNvSpPr txBox="1"/>
          <p:nvPr/>
        </p:nvSpPr>
        <p:spPr>
          <a:xfrm>
            <a:off x="707663" y="46955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pic>
        <p:nvPicPr>
          <p:cNvPr id="623" name="Google Shape;623;p26"/>
          <p:cNvPicPr preferRelativeResize="0"/>
          <p:nvPr/>
        </p:nvPicPr>
        <p:blipFill rotWithShape="1">
          <a:blip r:embed="rId4">
            <a:alphaModFix/>
          </a:blip>
          <a:srcRect b="0" l="0" r="0" t="0"/>
          <a:stretch/>
        </p:blipFill>
        <p:spPr>
          <a:xfrm>
            <a:off x="304862" y="1286652"/>
            <a:ext cx="182875" cy="161477"/>
          </a:xfrm>
          <a:prstGeom prst="rect">
            <a:avLst/>
          </a:prstGeom>
          <a:noFill/>
          <a:ln>
            <a:noFill/>
          </a:ln>
        </p:spPr>
      </p:pic>
      <p:sp>
        <p:nvSpPr>
          <p:cNvPr id="624" name="Google Shape;624;p26"/>
          <p:cNvSpPr/>
          <p:nvPr/>
        </p:nvSpPr>
        <p:spPr>
          <a:xfrm flipH="1" rot="10800000">
            <a:off x="607029" y="1503113"/>
            <a:ext cx="1137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grpSp>
        <p:nvGrpSpPr>
          <p:cNvPr id="625" name="Google Shape;625;p26"/>
          <p:cNvGrpSpPr/>
          <p:nvPr/>
        </p:nvGrpSpPr>
        <p:grpSpPr>
          <a:xfrm>
            <a:off x="3123392" y="1417921"/>
            <a:ext cx="1532903" cy="680922"/>
            <a:chOff x="910203" y="2601266"/>
            <a:chExt cx="3884700" cy="1725600"/>
          </a:xfrm>
        </p:grpSpPr>
        <p:sp>
          <p:nvSpPr>
            <p:cNvPr id="626" name="Google Shape;626;p26"/>
            <p:cNvSpPr/>
            <p:nvPr/>
          </p:nvSpPr>
          <p:spPr>
            <a:xfrm>
              <a:off x="910203" y="2601266"/>
              <a:ext cx="3884700" cy="1725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27" name="Google Shape;627;p26"/>
            <p:cNvSpPr txBox="1"/>
            <p:nvPr/>
          </p:nvSpPr>
          <p:spPr>
            <a:xfrm>
              <a:off x="2080491" y="3036743"/>
              <a:ext cx="20343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Experience</a:t>
              </a:r>
              <a:endParaRPr b="1" sz="900">
                <a:latin typeface="Salesforce Sans"/>
                <a:ea typeface="Salesforce Sans"/>
                <a:cs typeface="Salesforce Sans"/>
                <a:sym typeface="Salesforce Sans"/>
              </a:endParaRPr>
            </a:p>
          </p:txBody>
        </p:sp>
        <p:sp>
          <p:nvSpPr>
            <p:cNvPr id="628" name="Google Shape;628;p26"/>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cxnSp>
        <p:nvCxnSpPr>
          <p:cNvPr id="629" name="Google Shape;629;p26"/>
          <p:cNvCxnSpPr/>
          <p:nvPr/>
        </p:nvCxnSpPr>
        <p:spPr>
          <a:xfrm>
            <a:off x="1752772" y="1758382"/>
            <a:ext cx="990600" cy="0"/>
          </a:xfrm>
          <a:prstGeom prst="straightConnector1">
            <a:avLst/>
          </a:prstGeom>
          <a:noFill/>
          <a:ln cap="flat" cmpd="sng" w="19050">
            <a:solidFill>
              <a:srgbClr val="747474"/>
            </a:solidFill>
            <a:prstDash val="solid"/>
            <a:round/>
            <a:headEnd len="med" w="med" type="triangle"/>
            <a:tailEnd len="med" w="med" type="triangle"/>
          </a:ln>
        </p:spPr>
      </p:cxnSp>
      <p:sp>
        <p:nvSpPr>
          <p:cNvPr id="630" name="Google Shape;630;p26"/>
          <p:cNvSpPr/>
          <p:nvPr/>
        </p:nvSpPr>
        <p:spPr>
          <a:xfrm>
            <a:off x="1935114" y="1644061"/>
            <a:ext cx="5961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31" name="Google Shape;631;p26"/>
          <p:cNvSpPr txBox="1"/>
          <p:nvPr/>
        </p:nvSpPr>
        <p:spPr>
          <a:xfrm>
            <a:off x="2045566" y="1718225"/>
            <a:ext cx="3753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B2C Commerce Connector</a:t>
            </a:r>
            <a:endParaRPr b="1" sz="400">
              <a:solidFill>
                <a:srgbClr val="2E2E2E"/>
              </a:solidFill>
              <a:latin typeface="Salesforce Sans"/>
              <a:ea typeface="Salesforce Sans"/>
              <a:cs typeface="Salesforce Sans"/>
              <a:sym typeface="Salesforce Sans"/>
            </a:endParaRPr>
          </a:p>
        </p:txBody>
      </p:sp>
      <p:grpSp>
        <p:nvGrpSpPr>
          <p:cNvPr id="632" name="Google Shape;632;p26"/>
          <p:cNvGrpSpPr/>
          <p:nvPr/>
        </p:nvGrpSpPr>
        <p:grpSpPr>
          <a:xfrm>
            <a:off x="238551" y="2883835"/>
            <a:ext cx="1182627" cy="543546"/>
            <a:chOff x="4127146" y="8462506"/>
            <a:chExt cx="3549300" cy="1630800"/>
          </a:xfrm>
        </p:grpSpPr>
        <p:sp>
          <p:nvSpPr>
            <p:cNvPr id="633" name="Google Shape;633;p26"/>
            <p:cNvSpPr/>
            <p:nvPr/>
          </p:nvSpPr>
          <p:spPr>
            <a:xfrm>
              <a:off x="4127146" y="8462506"/>
              <a:ext cx="3549300" cy="1630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34" name="Google Shape;634;p26"/>
            <p:cNvSpPr txBox="1"/>
            <p:nvPr/>
          </p:nvSpPr>
          <p:spPr>
            <a:xfrm>
              <a:off x="5423324" y="8978025"/>
              <a:ext cx="2022300" cy="4155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Tableau</a:t>
              </a:r>
              <a:endParaRPr b="1" sz="900">
                <a:latin typeface="Salesforce Sans"/>
                <a:ea typeface="Salesforce Sans"/>
                <a:cs typeface="Salesforce Sans"/>
                <a:sym typeface="Salesforce Sans"/>
              </a:endParaRPr>
            </a:p>
          </p:txBody>
        </p:sp>
        <p:sp>
          <p:nvSpPr>
            <p:cNvPr id="635" name="Google Shape;635;p26"/>
            <p:cNvSpPr/>
            <p:nvPr/>
          </p:nvSpPr>
          <p:spPr>
            <a:xfrm>
              <a:off x="5424649" y="9504644"/>
              <a:ext cx="2169300" cy="44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636" name="Google Shape;636;p26"/>
            <p:cNvPicPr preferRelativeResize="0"/>
            <p:nvPr/>
          </p:nvPicPr>
          <p:blipFill rotWithShape="1">
            <a:blip r:embed="rId5">
              <a:alphaModFix/>
            </a:blip>
            <a:srcRect b="0" l="9" r="9" t="0"/>
            <a:stretch/>
          </p:blipFill>
          <p:spPr>
            <a:xfrm>
              <a:off x="4506413" y="8936152"/>
              <a:ext cx="512064" cy="499263"/>
            </a:xfrm>
            <a:prstGeom prst="rect">
              <a:avLst/>
            </a:prstGeom>
            <a:noFill/>
            <a:ln>
              <a:noFill/>
            </a:ln>
          </p:spPr>
        </p:pic>
      </p:grpSp>
      <p:pic>
        <p:nvPicPr>
          <p:cNvPr id="637" name="Google Shape;637;p26"/>
          <p:cNvPicPr preferRelativeResize="0"/>
          <p:nvPr/>
        </p:nvPicPr>
        <p:blipFill>
          <a:blip r:embed="rId6">
            <a:alphaModFix/>
          </a:blip>
          <a:stretch>
            <a:fillRect/>
          </a:stretch>
        </p:blipFill>
        <p:spPr>
          <a:xfrm>
            <a:off x="2891508" y="1146950"/>
            <a:ext cx="226943" cy="166425"/>
          </a:xfrm>
          <a:prstGeom prst="rect">
            <a:avLst/>
          </a:prstGeom>
          <a:noFill/>
          <a:ln>
            <a:noFill/>
          </a:ln>
        </p:spPr>
      </p:pic>
      <p:pic>
        <p:nvPicPr>
          <p:cNvPr id="638" name="Google Shape;638;p26"/>
          <p:cNvPicPr preferRelativeResize="0"/>
          <p:nvPr/>
        </p:nvPicPr>
        <p:blipFill rotWithShape="1">
          <a:blip r:embed="rId7">
            <a:alphaModFix/>
          </a:blip>
          <a:srcRect b="0" l="0" r="0" t="0"/>
          <a:stretch/>
        </p:blipFill>
        <p:spPr>
          <a:xfrm>
            <a:off x="3252704" y="1532159"/>
            <a:ext cx="243840" cy="243840"/>
          </a:xfrm>
          <a:prstGeom prst="rect">
            <a:avLst/>
          </a:prstGeom>
          <a:noFill/>
          <a:ln>
            <a:noFill/>
          </a:ln>
        </p:spPr>
      </p:pic>
      <p:grpSp>
        <p:nvGrpSpPr>
          <p:cNvPr id="639" name="Google Shape;639;p26"/>
          <p:cNvGrpSpPr/>
          <p:nvPr/>
        </p:nvGrpSpPr>
        <p:grpSpPr>
          <a:xfrm>
            <a:off x="152871" y="3863594"/>
            <a:ext cx="8888739" cy="1225319"/>
            <a:chOff x="381575" y="12437977"/>
            <a:chExt cx="26668883" cy="3676325"/>
          </a:xfrm>
        </p:grpSpPr>
        <p:grpSp>
          <p:nvGrpSpPr>
            <p:cNvPr id="640" name="Google Shape;640;p26"/>
            <p:cNvGrpSpPr/>
            <p:nvPr/>
          </p:nvGrpSpPr>
          <p:grpSpPr>
            <a:xfrm>
              <a:off x="381575" y="12437977"/>
              <a:ext cx="26668883" cy="3676325"/>
              <a:chOff x="3601234" y="4349371"/>
              <a:chExt cx="22528200" cy="2997900"/>
            </a:xfrm>
          </p:grpSpPr>
          <p:sp>
            <p:nvSpPr>
              <p:cNvPr id="641" name="Google Shape;641;p26"/>
              <p:cNvSpPr/>
              <p:nvPr/>
            </p:nvSpPr>
            <p:spPr>
              <a:xfrm>
                <a:off x="3601234" y="4349371"/>
                <a:ext cx="22528200" cy="2997900"/>
              </a:xfrm>
              <a:prstGeom prst="roundRect">
                <a:avLst>
                  <a:gd fmla="val 8286"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642" name="Google Shape;642;p26"/>
              <p:cNvSpPr txBox="1"/>
              <p:nvPr/>
            </p:nvSpPr>
            <p:spPr>
              <a:xfrm>
                <a:off x="4548014" y="4632170"/>
                <a:ext cx="3684600" cy="339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Mulesoft</a:t>
                </a:r>
                <a:endParaRPr b="1" sz="900">
                  <a:latin typeface="Salesforce Sans"/>
                  <a:ea typeface="Salesforce Sans"/>
                  <a:cs typeface="Salesforce Sans"/>
                  <a:sym typeface="Salesforce Sans"/>
                </a:endParaRPr>
              </a:p>
            </p:txBody>
          </p:sp>
        </p:grpSp>
        <p:sp>
          <p:nvSpPr>
            <p:cNvPr id="643" name="Google Shape;643;p26"/>
            <p:cNvSpPr/>
            <p:nvPr/>
          </p:nvSpPr>
          <p:spPr>
            <a:xfrm flipH="1" rot="10800000">
              <a:off x="791825" y="13344626"/>
              <a:ext cx="26227500" cy="435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644" name="Google Shape;644;p26"/>
            <p:cNvPicPr preferRelativeResize="0"/>
            <p:nvPr/>
          </p:nvPicPr>
          <p:blipFill rotWithShape="1">
            <a:blip r:embed="rId8">
              <a:alphaModFix/>
            </a:blip>
            <a:srcRect b="0" l="0" r="0" t="0"/>
            <a:stretch/>
          </p:blipFill>
          <p:spPr>
            <a:xfrm>
              <a:off x="614261" y="12691566"/>
              <a:ext cx="548640" cy="548640"/>
            </a:xfrm>
            <a:prstGeom prst="rect">
              <a:avLst/>
            </a:prstGeom>
            <a:noFill/>
            <a:ln>
              <a:noFill/>
            </a:ln>
          </p:spPr>
        </p:pic>
      </p:grpSp>
      <p:pic>
        <p:nvPicPr>
          <p:cNvPr id="645" name="Google Shape;645;p26"/>
          <p:cNvPicPr preferRelativeResize="0"/>
          <p:nvPr/>
        </p:nvPicPr>
        <p:blipFill rotWithShape="1">
          <a:blip r:embed="rId9">
            <a:alphaModFix/>
          </a:blip>
          <a:srcRect b="0" l="0" r="0" t="0"/>
          <a:stretch/>
        </p:blipFill>
        <p:spPr>
          <a:xfrm>
            <a:off x="4632971" y="616582"/>
            <a:ext cx="243841" cy="243841"/>
          </a:xfrm>
          <a:prstGeom prst="rect">
            <a:avLst/>
          </a:prstGeom>
          <a:noFill/>
          <a:ln>
            <a:noFill/>
          </a:ln>
        </p:spPr>
      </p:pic>
      <p:pic>
        <p:nvPicPr>
          <p:cNvPr id="646" name="Google Shape;646;p26"/>
          <p:cNvPicPr preferRelativeResize="0"/>
          <p:nvPr/>
        </p:nvPicPr>
        <p:blipFill rotWithShape="1">
          <a:blip r:embed="rId10">
            <a:alphaModFix/>
          </a:blip>
          <a:srcRect b="0" l="0" r="0" t="0"/>
          <a:stretch/>
        </p:blipFill>
        <p:spPr>
          <a:xfrm>
            <a:off x="4648203" y="104563"/>
            <a:ext cx="213360" cy="213360"/>
          </a:xfrm>
          <a:prstGeom prst="rect">
            <a:avLst/>
          </a:prstGeom>
          <a:noFill/>
          <a:ln>
            <a:noFill/>
          </a:ln>
        </p:spPr>
      </p:pic>
      <p:pic>
        <p:nvPicPr>
          <p:cNvPr id="647" name="Google Shape;647;p26"/>
          <p:cNvPicPr preferRelativeResize="0"/>
          <p:nvPr/>
        </p:nvPicPr>
        <p:blipFill rotWithShape="1">
          <a:blip r:embed="rId11">
            <a:alphaModFix/>
          </a:blip>
          <a:srcRect b="0" l="0" r="0" t="0"/>
          <a:stretch/>
        </p:blipFill>
        <p:spPr>
          <a:xfrm>
            <a:off x="4632963" y="345330"/>
            <a:ext cx="243841" cy="243841"/>
          </a:xfrm>
          <a:prstGeom prst="rect">
            <a:avLst/>
          </a:prstGeom>
          <a:noFill/>
          <a:ln>
            <a:noFill/>
          </a:ln>
        </p:spPr>
      </p:pic>
      <p:sp>
        <p:nvSpPr>
          <p:cNvPr id="648" name="Google Shape;648;p26"/>
          <p:cNvSpPr txBox="1"/>
          <p:nvPr/>
        </p:nvSpPr>
        <p:spPr>
          <a:xfrm>
            <a:off x="4893488" y="103496"/>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Single Source of Truth</a:t>
            </a:r>
            <a:endParaRPr sz="500">
              <a:latin typeface="Proxima Nova"/>
              <a:ea typeface="Proxima Nova"/>
              <a:cs typeface="Proxima Nova"/>
              <a:sym typeface="Proxima Nova"/>
            </a:endParaRPr>
          </a:p>
        </p:txBody>
      </p:sp>
      <p:sp>
        <p:nvSpPr>
          <p:cNvPr id="649" name="Google Shape;649;p26"/>
          <p:cNvSpPr txBox="1"/>
          <p:nvPr/>
        </p:nvSpPr>
        <p:spPr>
          <a:xfrm>
            <a:off x="4893488" y="69578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Streams</a:t>
            </a:r>
            <a:endParaRPr sz="500">
              <a:latin typeface="Proxima Nova"/>
              <a:ea typeface="Proxima Nova"/>
              <a:cs typeface="Proxima Nova"/>
              <a:sym typeface="Proxima Nova"/>
            </a:endParaRPr>
          </a:p>
        </p:txBody>
      </p:sp>
      <p:sp>
        <p:nvSpPr>
          <p:cNvPr id="650" name="Google Shape;650;p26"/>
          <p:cNvSpPr txBox="1"/>
          <p:nvPr/>
        </p:nvSpPr>
        <p:spPr>
          <a:xfrm>
            <a:off x="4893488" y="39909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Segments</a:t>
            </a:r>
            <a:endParaRPr sz="500">
              <a:latin typeface="Proxima Nova"/>
              <a:ea typeface="Proxima Nova"/>
              <a:cs typeface="Proxima Nova"/>
              <a:sym typeface="Proxima Nova"/>
            </a:endParaRPr>
          </a:p>
        </p:txBody>
      </p:sp>
      <p:cxnSp>
        <p:nvCxnSpPr>
          <p:cNvPr id="651" name="Google Shape;651;p26"/>
          <p:cNvCxnSpPr/>
          <p:nvPr/>
        </p:nvCxnSpPr>
        <p:spPr>
          <a:xfrm>
            <a:off x="6622842" y="2223967"/>
            <a:ext cx="774300" cy="0"/>
          </a:xfrm>
          <a:prstGeom prst="straightConnector1">
            <a:avLst/>
          </a:prstGeom>
          <a:noFill/>
          <a:ln cap="flat" cmpd="sng" w="19050">
            <a:solidFill>
              <a:srgbClr val="747474"/>
            </a:solidFill>
            <a:prstDash val="solid"/>
            <a:round/>
            <a:headEnd len="med" w="med" type="triangle"/>
            <a:tailEnd len="med" w="med" type="triangle"/>
          </a:ln>
        </p:spPr>
      </p:cxnSp>
      <p:sp>
        <p:nvSpPr>
          <p:cNvPr id="652" name="Google Shape;652;p26"/>
          <p:cNvSpPr/>
          <p:nvPr/>
        </p:nvSpPr>
        <p:spPr>
          <a:xfrm>
            <a:off x="6764116" y="2084108"/>
            <a:ext cx="4899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53" name="Google Shape;653;p26"/>
          <p:cNvSpPr txBox="1"/>
          <p:nvPr/>
        </p:nvSpPr>
        <p:spPr>
          <a:xfrm>
            <a:off x="6832070" y="2151383"/>
            <a:ext cx="3540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Marketing Cloud Connect</a:t>
            </a:r>
            <a:endParaRPr b="1" sz="400">
              <a:solidFill>
                <a:srgbClr val="2E2E2E"/>
              </a:solidFill>
              <a:latin typeface="Salesforce Sans"/>
              <a:ea typeface="Salesforce Sans"/>
              <a:cs typeface="Salesforce Sans"/>
              <a:sym typeface="Salesforce Sans"/>
            </a:endParaRPr>
          </a:p>
        </p:txBody>
      </p:sp>
      <p:pic>
        <p:nvPicPr>
          <p:cNvPr id="654" name="Google Shape;654;p26"/>
          <p:cNvPicPr preferRelativeResize="0"/>
          <p:nvPr/>
        </p:nvPicPr>
        <p:blipFill rotWithShape="1">
          <a:blip r:embed="rId12">
            <a:alphaModFix/>
          </a:blip>
          <a:srcRect b="0" l="0" r="0" t="0"/>
          <a:stretch/>
        </p:blipFill>
        <p:spPr>
          <a:xfrm>
            <a:off x="5424340" y="99992"/>
            <a:ext cx="222504" cy="222504"/>
          </a:xfrm>
          <a:prstGeom prst="rect">
            <a:avLst/>
          </a:prstGeom>
          <a:noFill/>
          <a:ln>
            <a:noFill/>
          </a:ln>
        </p:spPr>
      </p:pic>
      <p:pic>
        <p:nvPicPr>
          <p:cNvPr id="655" name="Google Shape;655;p26"/>
          <p:cNvPicPr preferRelativeResize="0"/>
          <p:nvPr/>
        </p:nvPicPr>
        <p:blipFill rotWithShape="1">
          <a:blip r:embed="rId13">
            <a:alphaModFix/>
          </a:blip>
          <a:srcRect b="0" l="0" r="0" t="0"/>
          <a:stretch/>
        </p:blipFill>
        <p:spPr>
          <a:xfrm>
            <a:off x="5435608" y="360575"/>
            <a:ext cx="213360" cy="213360"/>
          </a:xfrm>
          <a:prstGeom prst="rect">
            <a:avLst/>
          </a:prstGeom>
          <a:noFill/>
          <a:ln>
            <a:noFill/>
          </a:ln>
        </p:spPr>
      </p:pic>
      <p:pic>
        <p:nvPicPr>
          <p:cNvPr id="656" name="Google Shape;656;p26"/>
          <p:cNvPicPr preferRelativeResize="0"/>
          <p:nvPr/>
        </p:nvPicPr>
        <p:blipFill rotWithShape="1">
          <a:blip r:embed="rId14">
            <a:alphaModFix/>
          </a:blip>
          <a:srcRect b="0" l="0" r="0" t="0"/>
          <a:stretch/>
        </p:blipFill>
        <p:spPr>
          <a:xfrm>
            <a:off x="5435605" y="632507"/>
            <a:ext cx="213360" cy="213360"/>
          </a:xfrm>
          <a:prstGeom prst="rect">
            <a:avLst/>
          </a:prstGeom>
          <a:noFill/>
          <a:ln>
            <a:noFill/>
          </a:ln>
        </p:spPr>
      </p:pic>
      <p:sp>
        <p:nvSpPr>
          <p:cNvPr id="657" name="Google Shape;657;p26"/>
          <p:cNvSpPr txBox="1"/>
          <p:nvPr/>
        </p:nvSpPr>
        <p:spPr>
          <a:xfrm>
            <a:off x="5671717" y="142308"/>
            <a:ext cx="489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Personalization</a:t>
            </a:r>
            <a:endParaRPr sz="500">
              <a:latin typeface="Proxima Nova"/>
              <a:ea typeface="Proxima Nova"/>
              <a:cs typeface="Proxima Nova"/>
              <a:sym typeface="Proxima Nova"/>
            </a:endParaRPr>
          </a:p>
        </p:txBody>
      </p:sp>
      <p:sp>
        <p:nvSpPr>
          <p:cNvPr id="658" name="Google Shape;658;p26"/>
          <p:cNvSpPr txBox="1"/>
          <p:nvPr/>
        </p:nvSpPr>
        <p:spPr>
          <a:xfrm>
            <a:off x="5671717" y="382092"/>
            <a:ext cx="489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Order Management</a:t>
            </a:r>
            <a:endParaRPr sz="500">
              <a:latin typeface="Proxima Nova"/>
              <a:ea typeface="Proxima Nova"/>
              <a:cs typeface="Proxima Nova"/>
              <a:sym typeface="Proxima Nova"/>
            </a:endParaRPr>
          </a:p>
        </p:txBody>
      </p:sp>
      <p:sp>
        <p:nvSpPr>
          <p:cNvPr id="659" name="Google Shape;659;p26"/>
          <p:cNvSpPr txBox="1"/>
          <p:nvPr/>
        </p:nvSpPr>
        <p:spPr>
          <a:xfrm>
            <a:off x="5671717" y="675708"/>
            <a:ext cx="489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Chatbots</a:t>
            </a:r>
            <a:endParaRPr sz="500">
              <a:latin typeface="Proxima Nova"/>
              <a:ea typeface="Proxima Nova"/>
              <a:cs typeface="Proxima Nova"/>
              <a:sym typeface="Proxima Nova"/>
            </a:endParaRPr>
          </a:p>
        </p:txBody>
      </p:sp>
      <p:pic>
        <p:nvPicPr>
          <p:cNvPr id="660" name="Google Shape;660;p26"/>
          <p:cNvPicPr preferRelativeResize="0"/>
          <p:nvPr/>
        </p:nvPicPr>
        <p:blipFill rotWithShape="1">
          <a:blip r:embed="rId15">
            <a:alphaModFix/>
          </a:blip>
          <a:srcRect b="0" l="0" r="0" t="0"/>
          <a:stretch/>
        </p:blipFill>
        <p:spPr>
          <a:xfrm>
            <a:off x="6272804" y="104569"/>
            <a:ext cx="213358" cy="213358"/>
          </a:xfrm>
          <a:prstGeom prst="rect">
            <a:avLst/>
          </a:prstGeom>
          <a:noFill/>
          <a:ln>
            <a:noFill/>
          </a:ln>
        </p:spPr>
      </p:pic>
      <p:pic>
        <p:nvPicPr>
          <p:cNvPr id="661" name="Google Shape;661;p26"/>
          <p:cNvPicPr preferRelativeResize="0"/>
          <p:nvPr/>
        </p:nvPicPr>
        <p:blipFill rotWithShape="1">
          <a:blip r:embed="rId16">
            <a:alphaModFix/>
          </a:blip>
          <a:srcRect b="0" l="0" r="0" t="0"/>
          <a:stretch/>
        </p:blipFill>
        <p:spPr>
          <a:xfrm>
            <a:off x="6272799" y="360574"/>
            <a:ext cx="213360" cy="213360"/>
          </a:xfrm>
          <a:prstGeom prst="rect">
            <a:avLst/>
          </a:prstGeom>
          <a:noFill/>
          <a:ln>
            <a:noFill/>
          </a:ln>
        </p:spPr>
      </p:pic>
      <p:pic>
        <p:nvPicPr>
          <p:cNvPr id="662" name="Google Shape;662;p26"/>
          <p:cNvPicPr preferRelativeResize="0"/>
          <p:nvPr/>
        </p:nvPicPr>
        <p:blipFill rotWithShape="1">
          <a:blip r:embed="rId17">
            <a:alphaModFix/>
          </a:blip>
          <a:srcRect b="0" l="0" r="0" t="0"/>
          <a:stretch/>
        </p:blipFill>
        <p:spPr>
          <a:xfrm>
            <a:off x="6272799" y="632510"/>
            <a:ext cx="213360" cy="213360"/>
          </a:xfrm>
          <a:prstGeom prst="rect">
            <a:avLst/>
          </a:prstGeom>
          <a:noFill/>
          <a:ln>
            <a:noFill/>
          </a:ln>
        </p:spPr>
      </p:pic>
      <p:sp>
        <p:nvSpPr>
          <p:cNvPr id="663" name="Google Shape;663;p26"/>
          <p:cNvSpPr txBox="1"/>
          <p:nvPr/>
        </p:nvSpPr>
        <p:spPr>
          <a:xfrm>
            <a:off x="6539800" y="142000"/>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Privacy</a:t>
            </a:r>
            <a:endParaRPr sz="500">
              <a:latin typeface="Proxima Nova"/>
              <a:ea typeface="Proxima Nova"/>
              <a:cs typeface="Proxima Nova"/>
              <a:sym typeface="Proxima Nova"/>
            </a:endParaRPr>
          </a:p>
        </p:txBody>
      </p:sp>
      <p:sp>
        <p:nvSpPr>
          <p:cNvPr id="664" name="Google Shape;664;p26"/>
          <p:cNvSpPr txBox="1"/>
          <p:nvPr/>
        </p:nvSpPr>
        <p:spPr>
          <a:xfrm>
            <a:off x="6539800" y="396525"/>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Workflow</a:t>
            </a:r>
            <a:endParaRPr sz="500">
              <a:latin typeface="Proxima Nova"/>
              <a:ea typeface="Proxima Nova"/>
              <a:cs typeface="Proxima Nova"/>
              <a:sym typeface="Proxima Nova"/>
            </a:endParaRPr>
          </a:p>
        </p:txBody>
      </p:sp>
      <p:sp>
        <p:nvSpPr>
          <p:cNvPr id="665" name="Google Shape;665;p26"/>
          <p:cNvSpPr txBox="1"/>
          <p:nvPr/>
        </p:nvSpPr>
        <p:spPr>
          <a:xfrm>
            <a:off x="6539800" y="681950"/>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AI</a:t>
            </a:r>
            <a:endParaRPr sz="500">
              <a:latin typeface="Proxima Nova"/>
              <a:ea typeface="Proxima Nova"/>
              <a:cs typeface="Proxima Nova"/>
              <a:sym typeface="Proxima Nova"/>
            </a:endParaRPr>
          </a:p>
        </p:txBody>
      </p:sp>
      <p:pic>
        <p:nvPicPr>
          <p:cNvPr id="666" name="Google Shape;666;p26"/>
          <p:cNvPicPr preferRelativeResize="0"/>
          <p:nvPr/>
        </p:nvPicPr>
        <p:blipFill rotWithShape="1">
          <a:blip r:embed="rId18">
            <a:alphaModFix/>
          </a:blip>
          <a:srcRect b="0" l="0" r="0" t="0"/>
          <a:stretch/>
        </p:blipFill>
        <p:spPr>
          <a:xfrm>
            <a:off x="6943361" y="85010"/>
            <a:ext cx="243840" cy="243840"/>
          </a:xfrm>
          <a:prstGeom prst="rect">
            <a:avLst/>
          </a:prstGeom>
          <a:noFill/>
          <a:ln>
            <a:noFill/>
          </a:ln>
        </p:spPr>
      </p:pic>
      <p:sp>
        <p:nvSpPr>
          <p:cNvPr id="667" name="Google Shape;667;p26"/>
          <p:cNvSpPr txBox="1"/>
          <p:nvPr/>
        </p:nvSpPr>
        <p:spPr>
          <a:xfrm>
            <a:off x="7199007" y="142308"/>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Data</a:t>
            </a:r>
            <a:endParaRPr sz="500">
              <a:latin typeface="Proxima Nova"/>
              <a:ea typeface="Proxima Nova"/>
              <a:cs typeface="Proxima Nova"/>
              <a:sym typeface="Proxima Nova"/>
            </a:endParaRPr>
          </a:p>
        </p:txBody>
      </p:sp>
      <p:sp>
        <p:nvSpPr>
          <p:cNvPr id="668" name="Google Shape;668;p26"/>
          <p:cNvSpPr txBox="1"/>
          <p:nvPr/>
        </p:nvSpPr>
        <p:spPr>
          <a:xfrm>
            <a:off x="7897395" y="141996"/>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Mobile</a:t>
            </a:r>
            <a:endParaRPr sz="500">
              <a:latin typeface="Proxima Nova"/>
              <a:ea typeface="Proxima Nova"/>
              <a:cs typeface="Proxima Nova"/>
              <a:sym typeface="Proxima Nova"/>
            </a:endParaRPr>
          </a:p>
        </p:txBody>
      </p:sp>
      <p:pic>
        <p:nvPicPr>
          <p:cNvPr id="669" name="Google Shape;669;p26"/>
          <p:cNvPicPr preferRelativeResize="0"/>
          <p:nvPr/>
        </p:nvPicPr>
        <p:blipFill rotWithShape="1">
          <a:blip r:embed="rId19">
            <a:alphaModFix/>
          </a:blip>
          <a:srcRect b="0" l="0" r="0" t="0"/>
          <a:stretch/>
        </p:blipFill>
        <p:spPr>
          <a:xfrm>
            <a:off x="6968742" y="365950"/>
            <a:ext cx="213360" cy="213360"/>
          </a:xfrm>
          <a:prstGeom prst="rect">
            <a:avLst/>
          </a:prstGeom>
          <a:noFill/>
          <a:ln>
            <a:noFill/>
          </a:ln>
        </p:spPr>
      </p:pic>
      <p:pic>
        <p:nvPicPr>
          <p:cNvPr id="670" name="Google Shape;670;p26"/>
          <p:cNvPicPr preferRelativeResize="0"/>
          <p:nvPr/>
        </p:nvPicPr>
        <p:blipFill>
          <a:blip r:embed="rId20">
            <a:alphaModFix/>
          </a:blip>
          <a:stretch>
            <a:fillRect/>
          </a:stretch>
        </p:blipFill>
        <p:spPr>
          <a:xfrm>
            <a:off x="7592250" y="328820"/>
            <a:ext cx="289560" cy="289560"/>
          </a:xfrm>
          <a:prstGeom prst="rect">
            <a:avLst/>
          </a:prstGeom>
          <a:noFill/>
          <a:ln>
            <a:noFill/>
          </a:ln>
        </p:spPr>
      </p:pic>
      <p:sp>
        <p:nvSpPr>
          <p:cNvPr id="671" name="Google Shape;671;p26"/>
          <p:cNvSpPr txBox="1"/>
          <p:nvPr/>
        </p:nvSpPr>
        <p:spPr>
          <a:xfrm>
            <a:off x="7200200" y="396525"/>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Low Code</a:t>
            </a:r>
            <a:endParaRPr sz="500">
              <a:latin typeface="Proxima Nova"/>
              <a:ea typeface="Proxima Nova"/>
              <a:cs typeface="Proxima Nova"/>
              <a:sym typeface="Proxima Nova"/>
            </a:endParaRPr>
          </a:p>
        </p:txBody>
      </p:sp>
      <p:pic>
        <p:nvPicPr>
          <p:cNvPr id="672" name="Google Shape;672;p26"/>
          <p:cNvPicPr preferRelativeResize="0"/>
          <p:nvPr/>
        </p:nvPicPr>
        <p:blipFill rotWithShape="1">
          <a:blip r:embed="rId21">
            <a:alphaModFix/>
          </a:blip>
          <a:srcRect b="0" l="0" r="0" t="0"/>
          <a:stretch/>
        </p:blipFill>
        <p:spPr>
          <a:xfrm>
            <a:off x="7644411" y="119807"/>
            <a:ext cx="182880" cy="182880"/>
          </a:xfrm>
          <a:prstGeom prst="rect">
            <a:avLst/>
          </a:prstGeom>
          <a:noFill/>
          <a:ln>
            <a:noFill/>
          </a:ln>
        </p:spPr>
      </p:pic>
      <p:pic>
        <p:nvPicPr>
          <p:cNvPr id="673" name="Google Shape;673;p26"/>
          <p:cNvPicPr preferRelativeResize="0"/>
          <p:nvPr/>
        </p:nvPicPr>
        <p:blipFill>
          <a:blip r:embed="rId22">
            <a:alphaModFix/>
          </a:blip>
          <a:stretch>
            <a:fillRect/>
          </a:stretch>
        </p:blipFill>
        <p:spPr>
          <a:xfrm>
            <a:off x="6938656" y="616407"/>
            <a:ext cx="271272" cy="271272"/>
          </a:xfrm>
          <a:prstGeom prst="rect">
            <a:avLst/>
          </a:prstGeom>
          <a:noFill/>
          <a:ln>
            <a:noFill/>
          </a:ln>
        </p:spPr>
      </p:pic>
      <p:pic>
        <p:nvPicPr>
          <p:cNvPr id="674" name="Google Shape;674;p26"/>
          <p:cNvPicPr preferRelativeResize="0"/>
          <p:nvPr/>
        </p:nvPicPr>
        <p:blipFill>
          <a:blip r:embed="rId23">
            <a:alphaModFix/>
          </a:blip>
          <a:stretch>
            <a:fillRect/>
          </a:stretch>
        </p:blipFill>
        <p:spPr>
          <a:xfrm>
            <a:off x="7604925" y="614882"/>
            <a:ext cx="274320" cy="274320"/>
          </a:xfrm>
          <a:prstGeom prst="rect">
            <a:avLst/>
          </a:prstGeom>
          <a:noFill/>
          <a:ln>
            <a:noFill/>
          </a:ln>
        </p:spPr>
      </p:pic>
      <p:sp>
        <p:nvSpPr>
          <p:cNvPr id="675" name="Google Shape;675;p26"/>
          <p:cNvSpPr txBox="1"/>
          <p:nvPr/>
        </p:nvSpPr>
        <p:spPr>
          <a:xfrm>
            <a:off x="7208487" y="681950"/>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Code</a:t>
            </a:r>
            <a:endParaRPr sz="500">
              <a:latin typeface="Proxima Nova"/>
              <a:ea typeface="Proxima Nova"/>
              <a:cs typeface="Proxima Nova"/>
              <a:sym typeface="Proxima Nova"/>
            </a:endParaRPr>
          </a:p>
        </p:txBody>
      </p:sp>
      <p:sp>
        <p:nvSpPr>
          <p:cNvPr id="676" name="Google Shape;676;p26"/>
          <p:cNvSpPr txBox="1"/>
          <p:nvPr/>
        </p:nvSpPr>
        <p:spPr>
          <a:xfrm>
            <a:off x="7898563" y="404346"/>
            <a:ext cx="3753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Email</a:t>
            </a:r>
            <a:endParaRPr sz="500">
              <a:latin typeface="Proxima Nova"/>
              <a:ea typeface="Proxima Nova"/>
              <a:cs typeface="Proxima Nova"/>
              <a:sym typeface="Proxima Nova"/>
            </a:endParaRPr>
          </a:p>
        </p:txBody>
      </p:sp>
      <p:sp>
        <p:nvSpPr>
          <p:cNvPr id="677" name="Google Shape;677;p26"/>
          <p:cNvSpPr txBox="1"/>
          <p:nvPr/>
        </p:nvSpPr>
        <p:spPr>
          <a:xfrm>
            <a:off x="7900383" y="66670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Orchestration</a:t>
            </a:r>
            <a:endParaRPr sz="500">
              <a:latin typeface="Proxima Nova"/>
              <a:ea typeface="Proxima Nova"/>
              <a:cs typeface="Proxima Nova"/>
              <a:sym typeface="Proxima Nova"/>
            </a:endParaRPr>
          </a:p>
        </p:txBody>
      </p:sp>
      <p:grpSp>
        <p:nvGrpSpPr>
          <p:cNvPr id="678" name="Google Shape;678;p26"/>
          <p:cNvGrpSpPr/>
          <p:nvPr/>
        </p:nvGrpSpPr>
        <p:grpSpPr>
          <a:xfrm>
            <a:off x="431732" y="1588850"/>
            <a:ext cx="1182982" cy="361564"/>
            <a:chOff x="1295325" y="4995650"/>
            <a:chExt cx="3549300" cy="1084800"/>
          </a:xfrm>
        </p:grpSpPr>
        <p:sp>
          <p:nvSpPr>
            <p:cNvPr id="679" name="Google Shape;679;p26"/>
            <p:cNvSpPr/>
            <p:nvPr/>
          </p:nvSpPr>
          <p:spPr>
            <a:xfrm>
              <a:off x="1295325" y="49956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80" name="Google Shape;680;p26"/>
            <p:cNvSpPr txBox="1"/>
            <p:nvPr/>
          </p:nvSpPr>
          <p:spPr>
            <a:xfrm>
              <a:off x="1524699" y="5229775"/>
              <a:ext cx="2022300" cy="369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CC Storefront</a:t>
              </a:r>
              <a:endParaRPr b="1" sz="800">
                <a:latin typeface="Salesforce Sans"/>
                <a:ea typeface="Salesforce Sans"/>
                <a:cs typeface="Salesforce Sans"/>
                <a:sym typeface="Salesforce Sans"/>
              </a:endParaRPr>
            </a:p>
          </p:txBody>
        </p:sp>
        <p:sp>
          <p:nvSpPr>
            <p:cNvPr id="681" name="Google Shape;681;p26"/>
            <p:cNvSpPr/>
            <p:nvPr/>
          </p:nvSpPr>
          <p:spPr>
            <a:xfrm>
              <a:off x="1488525" y="57534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82" name="Google Shape;682;p26"/>
          <p:cNvGrpSpPr/>
          <p:nvPr/>
        </p:nvGrpSpPr>
        <p:grpSpPr>
          <a:xfrm>
            <a:off x="431732" y="2034629"/>
            <a:ext cx="1182982" cy="361564"/>
            <a:chOff x="1295325" y="4995650"/>
            <a:chExt cx="3549300" cy="1084800"/>
          </a:xfrm>
        </p:grpSpPr>
        <p:sp>
          <p:nvSpPr>
            <p:cNvPr id="683" name="Google Shape;683;p26"/>
            <p:cNvSpPr/>
            <p:nvPr/>
          </p:nvSpPr>
          <p:spPr>
            <a:xfrm>
              <a:off x="1295325" y="49956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684" name="Google Shape;684;p26"/>
            <p:cNvSpPr txBox="1"/>
            <p:nvPr/>
          </p:nvSpPr>
          <p:spPr>
            <a:xfrm>
              <a:off x="1524699" y="5229775"/>
              <a:ext cx="2022300" cy="369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OCAPI</a:t>
              </a:r>
              <a:endParaRPr b="1" sz="800">
                <a:latin typeface="Salesforce Sans"/>
                <a:ea typeface="Salesforce Sans"/>
                <a:cs typeface="Salesforce Sans"/>
                <a:sym typeface="Salesforce Sans"/>
              </a:endParaRPr>
            </a:p>
          </p:txBody>
        </p:sp>
        <p:sp>
          <p:nvSpPr>
            <p:cNvPr id="685" name="Google Shape;685;p26"/>
            <p:cNvSpPr/>
            <p:nvPr/>
          </p:nvSpPr>
          <p:spPr>
            <a:xfrm>
              <a:off x="1488525" y="57534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686" name="Google Shape;686;p26"/>
          <p:cNvPicPr preferRelativeResize="0"/>
          <p:nvPr/>
        </p:nvPicPr>
        <p:blipFill rotWithShape="1">
          <a:blip r:embed="rId13">
            <a:alphaModFix/>
          </a:blip>
          <a:srcRect b="0" l="0" r="0" t="0"/>
          <a:stretch/>
        </p:blipFill>
        <p:spPr>
          <a:xfrm>
            <a:off x="889987" y="2480563"/>
            <a:ext cx="213360" cy="213360"/>
          </a:xfrm>
          <a:prstGeom prst="rect">
            <a:avLst/>
          </a:prstGeom>
          <a:noFill/>
          <a:ln>
            <a:noFill/>
          </a:ln>
        </p:spPr>
      </p:pic>
      <p:cxnSp>
        <p:nvCxnSpPr>
          <p:cNvPr id="687" name="Google Shape;687;p26"/>
          <p:cNvCxnSpPr>
            <a:stCxn id="633" idx="2"/>
          </p:cNvCxnSpPr>
          <p:nvPr/>
        </p:nvCxnSpPr>
        <p:spPr>
          <a:xfrm>
            <a:off x="829864" y="3427380"/>
            <a:ext cx="0" cy="435900"/>
          </a:xfrm>
          <a:prstGeom prst="straightConnector1">
            <a:avLst/>
          </a:prstGeom>
          <a:noFill/>
          <a:ln cap="flat" cmpd="sng" w="19050">
            <a:solidFill>
              <a:srgbClr val="444444"/>
            </a:solidFill>
            <a:prstDash val="solid"/>
            <a:round/>
            <a:headEnd len="med" w="med" type="triangle"/>
            <a:tailEnd len="med" w="med" type="triangle"/>
          </a:ln>
        </p:spPr>
      </p:cxnSp>
      <p:grpSp>
        <p:nvGrpSpPr>
          <p:cNvPr id="688" name="Google Shape;688;p26"/>
          <p:cNvGrpSpPr/>
          <p:nvPr/>
        </p:nvGrpSpPr>
        <p:grpSpPr>
          <a:xfrm>
            <a:off x="388838" y="3562410"/>
            <a:ext cx="882510" cy="166499"/>
            <a:chOff x="2002344" y="5971885"/>
            <a:chExt cx="1884900" cy="215700"/>
          </a:xfrm>
        </p:grpSpPr>
        <p:sp>
          <p:nvSpPr>
            <p:cNvPr id="689" name="Google Shape;689;p26"/>
            <p:cNvSpPr/>
            <p:nvPr/>
          </p:nvSpPr>
          <p:spPr>
            <a:xfrm>
              <a:off x="2096435" y="5971885"/>
              <a:ext cx="1734600" cy="2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90" name="Google Shape;690;p26"/>
            <p:cNvSpPr txBox="1"/>
            <p:nvPr/>
          </p:nvSpPr>
          <p:spPr>
            <a:xfrm>
              <a:off x="2002344" y="6039836"/>
              <a:ext cx="1884900" cy="79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Tableau Connector</a:t>
              </a:r>
              <a:endParaRPr b="1" sz="400">
                <a:solidFill>
                  <a:srgbClr val="2E2E2E"/>
                </a:solidFill>
                <a:latin typeface="Salesforce Sans"/>
                <a:ea typeface="Salesforce Sans"/>
                <a:cs typeface="Salesforce Sans"/>
                <a:sym typeface="Salesforce Sans"/>
              </a:endParaRPr>
            </a:p>
          </p:txBody>
        </p:sp>
      </p:grpSp>
      <p:cxnSp>
        <p:nvCxnSpPr>
          <p:cNvPr id="691" name="Google Shape;691;p26"/>
          <p:cNvCxnSpPr/>
          <p:nvPr/>
        </p:nvCxnSpPr>
        <p:spPr>
          <a:xfrm>
            <a:off x="4754878" y="3395483"/>
            <a:ext cx="0" cy="468000"/>
          </a:xfrm>
          <a:prstGeom prst="straightConnector1">
            <a:avLst/>
          </a:prstGeom>
          <a:noFill/>
          <a:ln cap="flat" cmpd="sng" w="19050">
            <a:solidFill>
              <a:srgbClr val="444444"/>
            </a:solidFill>
            <a:prstDash val="solid"/>
            <a:round/>
            <a:headEnd len="med" w="med" type="triangle"/>
            <a:tailEnd len="med" w="med" type="triangle"/>
          </a:ln>
        </p:spPr>
      </p:cxnSp>
      <p:grpSp>
        <p:nvGrpSpPr>
          <p:cNvPr id="692" name="Google Shape;692;p26"/>
          <p:cNvGrpSpPr/>
          <p:nvPr/>
        </p:nvGrpSpPr>
        <p:grpSpPr>
          <a:xfrm>
            <a:off x="4313626" y="3544960"/>
            <a:ext cx="882510" cy="166499"/>
            <a:chOff x="2002344" y="5971885"/>
            <a:chExt cx="1884900" cy="215700"/>
          </a:xfrm>
        </p:grpSpPr>
        <p:sp>
          <p:nvSpPr>
            <p:cNvPr id="693" name="Google Shape;693;p26"/>
            <p:cNvSpPr/>
            <p:nvPr/>
          </p:nvSpPr>
          <p:spPr>
            <a:xfrm>
              <a:off x="2096435" y="5971885"/>
              <a:ext cx="1734600" cy="2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94" name="Google Shape;694;p26"/>
            <p:cNvSpPr txBox="1"/>
            <p:nvPr/>
          </p:nvSpPr>
          <p:spPr>
            <a:xfrm>
              <a:off x="2002344" y="6027556"/>
              <a:ext cx="1884900" cy="79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Salesforce Connector</a:t>
              </a:r>
              <a:endParaRPr b="1" sz="400">
                <a:solidFill>
                  <a:srgbClr val="2E2E2E"/>
                </a:solidFill>
                <a:latin typeface="Salesforce Sans"/>
                <a:ea typeface="Salesforce Sans"/>
                <a:cs typeface="Salesforce Sans"/>
                <a:sym typeface="Salesforce Sans"/>
              </a:endParaRPr>
            </a:p>
          </p:txBody>
        </p:sp>
      </p:grpSp>
      <p:cxnSp>
        <p:nvCxnSpPr>
          <p:cNvPr id="695" name="Google Shape;695;p26"/>
          <p:cNvCxnSpPr/>
          <p:nvPr/>
        </p:nvCxnSpPr>
        <p:spPr>
          <a:xfrm flipH="1">
            <a:off x="1587861" y="2745499"/>
            <a:ext cx="6900" cy="1110900"/>
          </a:xfrm>
          <a:prstGeom prst="straightConnector1">
            <a:avLst/>
          </a:prstGeom>
          <a:noFill/>
          <a:ln cap="flat" cmpd="sng" w="19050">
            <a:solidFill>
              <a:srgbClr val="444444"/>
            </a:solidFill>
            <a:prstDash val="solid"/>
            <a:round/>
            <a:headEnd len="med" w="med" type="triangle"/>
            <a:tailEnd len="med" w="med" type="triangle"/>
          </a:ln>
        </p:spPr>
      </p:cxnSp>
      <p:grpSp>
        <p:nvGrpSpPr>
          <p:cNvPr id="696" name="Google Shape;696;p26"/>
          <p:cNvGrpSpPr/>
          <p:nvPr/>
        </p:nvGrpSpPr>
        <p:grpSpPr>
          <a:xfrm>
            <a:off x="1335560" y="3562150"/>
            <a:ext cx="518159" cy="166499"/>
            <a:chOff x="2644918" y="6338006"/>
            <a:chExt cx="1884900" cy="215700"/>
          </a:xfrm>
        </p:grpSpPr>
        <p:sp>
          <p:nvSpPr>
            <p:cNvPr id="697" name="Google Shape;697;p26"/>
            <p:cNvSpPr/>
            <p:nvPr/>
          </p:nvSpPr>
          <p:spPr>
            <a:xfrm>
              <a:off x="2720071" y="6338006"/>
              <a:ext cx="1734600" cy="2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698" name="Google Shape;698;p26"/>
            <p:cNvSpPr txBox="1"/>
            <p:nvPr/>
          </p:nvSpPr>
          <p:spPr>
            <a:xfrm>
              <a:off x="2644918" y="6366055"/>
              <a:ext cx="1884900" cy="159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Commerce Cloud System API</a:t>
              </a:r>
              <a:endParaRPr b="1" sz="400">
                <a:solidFill>
                  <a:srgbClr val="2E2E2E"/>
                </a:solidFill>
                <a:latin typeface="Salesforce Sans"/>
                <a:ea typeface="Salesforce Sans"/>
                <a:cs typeface="Salesforce Sans"/>
                <a:sym typeface="Salesforce Sans"/>
              </a:endParaRPr>
            </a:p>
          </p:txBody>
        </p:sp>
      </p:grpSp>
      <p:grpSp>
        <p:nvGrpSpPr>
          <p:cNvPr id="699" name="Google Shape;699;p26"/>
          <p:cNvGrpSpPr/>
          <p:nvPr/>
        </p:nvGrpSpPr>
        <p:grpSpPr>
          <a:xfrm>
            <a:off x="5829405" y="4257532"/>
            <a:ext cx="1567090" cy="732998"/>
            <a:chOff x="14601800" y="7284973"/>
            <a:chExt cx="4701740" cy="2199213"/>
          </a:xfrm>
        </p:grpSpPr>
        <p:grpSp>
          <p:nvGrpSpPr>
            <p:cNvPr id="700" name="Google Shape;700;p26"/>
            <p:cNvGrpSpPr/>
            <p:nvPr/>
          </p:nvGrpSpPr>
          <p:grpSpPr>
            <a:xfrm>
              <a:off x="14601800" y="7284973"/>
              <a:ext cx="4701740" cy="2199213"/>
              <a:chOff x="1800321" y="2034051"/>
              <a:chExt cx="3971400" cy="1857600"/>
            </a:xfrm>
          </p:grpSpPr>
          <p:sp>
            <p:nvSpPr>
              <p:cNvPr id="701" name="Google Shape;701;p26"/>
              <p:cNvSpPr/>
              <p:nvPr/>
            </p:nvSpPr>
            <p:spPr>
              <a:xfrm>
                <a:off x="1800321" y="2034051"/>
                <a:ext cx="3971400" cy="1857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02" name="Google Shape;702;p26"/>
              <p:cNvSpPr txBox="1"/>
              <p:nvPr/>
            </p:nvSpPr>
            <p:spPr>
              <a:xfrm>
                <a:off x="2167434" y="2539522"/>
                <a:ext cx="3517200" cy="312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Composer</a:t>
                </a:r>
                <a:endParaRPr b="1" sz="800">
                  <a:latin typeface="Salesforce Sans"/>
                  <a:ea typeface="Salesforce Sans"/>
                  <a:cs typeface="Salesforce Sans"/>
                  <a:sym typeface="Salesforce Sans"/>
                </a:endParaRPr>
              </a:p>
            </p:txBody>
          </p:sp>
        </p:grpSp>
        <p:sp>
          <p:nvSpPr>
            <p:cNvPr id="703" name="Google Shape;703;p26"/>
            <p:cNvSpPr/>
            <p:nvPr/>
          </p:nvSpPr>
          <p:spPr>
            <a:xfrm flipH="1" rot="10800000">
              <a:off x="15050750" y="8387475"/>
              <a:ext cx="4242900" cy="4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04" name="Google Shape;704;p26"/>
          <p:cNvGrpSpPr/>
          <p:nvPr/>
        </p:nvGrpSpPr>
        <p:grpSpPr>
          <a:xfrm>
            <a:off x="2221084" y="4257352"/>
            <a:ext cx="1567090" cy="732998"/>
            <a:chOff x="8229575" y="12677798"/>
            <a:chExt cx="4701740" cy="2199213"/>
          </a:xfrm>
        </p:grpSpPr>
        <p:grpSp>
          <p:nvGrpSpPr>
            <p:cNvPr id="705" name="Google Shape;705;p26"/>
            <p:cNvGrpSpPr/>
            <p:nvPr/>
          </p:nvGrpSpPr>
          <p:grpSpPr>
            <a:xfrm>
              <a:off x="8229575" y="12677798"/>
              <a:ext cx="4701740" cy="2199213"/>
              <a:chOff x="14601800" y="7284973"/>
              <a:chExt cx="4701740" cy="2199213"/>
            </a:xfrm>
          </p:grpSpPr>
          <p:grpSp>
            <p:nvGrpSpPr>
              <p:cNvPr id="706" name="Google Shape;706;p26"/>
              <p:cNvGrpSpPr/>
              <p:nvPr/>
            </p:nvGrpSpPr>
            <p:grpSpPr>
              <a:xfrm>
                <a:off x="14601800" y="7284973"/>
                <a:ext cx="4701740" cy="2199213"/>
                <a:chOff x="1800321" y="2034051"/>
                <a:chExt cx="3971400" cy="1857600"/>
              </a:xfrm>
            </p:grpSpPr>
            <p:sp>
              <p:nvSpPr>
                <p:cNvPr id="707" name="Google Shape;707;p26"/>
                <p:cNvSpPr/>
                <p:nvPr/>
              </p:nvSpPr>
              <p:spPr>
                <a:xfrm>
                  <a:off x="1800321" y="2034051"/>
                  <a:ext cx="3971400" cy="1857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08" name="Google Shape;708;p26"/>
                <p:cNvSpPr txBox="1"/>
                <p:nvPr/>
              </p:nvSpPr>
              <p:spPr>
                <a:xfrm>
                  <a:off x="2167434" y="2539522"/>
                  <a:ext cx="3517200" cy="312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Anypoint</a:t>
                  </a:r>
                  <a:endParaRPr b="1" sz="800">
                    <a:latin typeface="Salesforce Sans"/>
                    <a:ea typeface="Salesforce Sans"/>
                    <a:cs typeface="Salesforce Sans"/>
                    <a:sym typeface="Salesforce Sans"/>
                  </a:endParaRPr>
                </a:p>
              </p:txBody>
            </p:sp>
          </p:grpSp>
          <p:sp>
            <p:nvSpPr>
              <p:cNvPr id="709" name="Google Shape;709;p26"/>
              <p:cNvSpPr/>
              <p:nvPr/>
            </p:nvSpPr>
            <p:spPr>
              <a:xfrm flipH="1" rot="10800000">
                <a:off x="15050750" y="8387475"/>
                <a:ext cx="4242900" cy="4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710" name="Google Shape;710;p26"/>
            <p:cNvPicPr preferRelativeResize="0"/>
            <p:nvPr/>
          </p:nvPicPr>
          <p:blipFill>
            <a:blip r:embed="rId22">
              <a:alphaModFix/>
            </a:blip>
            <a:stretch>
              <a:fillRect/>
            </a:stretch>
          </p:blipFill>
          <p:spPr>
            <a:xfrm>
              <a:off x="9422892" y="13910571"/>
              <a:ext cx="813816" cy="813816"/>
            </a:xfrm>
            <a:prstGeom prst="rect">
              <a:avLst/>
            </a:prstGeom>
            <a:noFill/>
            <a:ln>
              <a:noFill/>
            </a:ln>
          </p:spPr>
        </p:pic>
        <p:pic>
          <p:nvPicPr>
            <p:cNvPr id="711" name="Google Shape;711;p26"/>
            <p:cNvPicPr preferRelativeResize="0"/>
            <p:nvPr/>
          </p:nvPicPr>
          <p:blipFill>
            <a:blip r:embed="rId23">
              <a:alphaModFix/>
            </a:blip>
            <a:stretch>
              <a:fillRect/>
            </a:stretch>
          </p:blipFill>
          <p:spPr>
            <a:xfrm>
              <a:off x="10941125" y="13905996"/>
              <a:ext cx="822960" cy="822960"/>
            </a:xfrm>
            <a:prstGeom prst="rect">
              <a:avLst/>
            </a:prstGeom>
            <a:noFill/>
            <a:ln>
              <a:noFill/>
            </a:ln>
          </p:spPr>
        </p:pic>
      </p:grpSp>
      <p:pic>
        <p:nvPicPr>
          <p:cNvPr id="712" name="Google Shape;712;p26"/>
          <p:cNvPicPr preferRelativeResize="0"/>
          <p:nvPr/>
        </p:nvPicPr>
        <p:blipFill rotWithShape="1">
          <a:blip r:embed="rId12">
            <a:alphaModFix/>
          </a:blip>
          <a:srcRect b="0" l="0" r="0" t="0"/>
          <a:stretch/>
        </p:blipFill>
        <p:spPr>
          <a:xfrm>
            <a:off x="3791507" y="1832155"/>
            <a:ext cx="222504" cy="222504"/>
          </a:xfrm>
          <a:prstGeom prst="rect">
            <a:avLst/>
          </a:prstGeom>
          <a:noFill/>
          <a:ln>
            <a:noFill/>
          </a:ln>
        </p:spPr>
      </p:pic>
      <p:grpSp>
        <p:nvGrpSpPr>
          <p:cNvPr id="713" name="Google Shape;713;p26"/>
          <p:cNvGrpSpPr/>
          <p:nvPr/>
        </p:nvGrpSpPr>
        <p:grpSpPr>
          <a:xfrm>
            <a:off x="3132501" y="2166607"/>
            <a:ext cx="1532947" cy="680832"/>
            <a:chOff x="9379550" y="7284925"/>
            <a:chExt cx="4599300" cy="2042700"/>
          </a:xfrm>
        </p:grpSpPr>
        <p:sp>
          <p:nvSpPr>
            <p:cNvPr id="714" name="Google Shape;714;p26"/>
            <p:cNvSpPr/>
            <p:nvPr/>
          </p:nvSpPr>
          <p:spPr>
            <a:xfrm>
              <a:off x="9379550" y="7284925"/>
              <a:ext cx="4599300" cy="2042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15" name="Google Shape;715;p26"/>
            <p:cNvSpPr txBox="1"/>
            <p:nvPr/>
          </p:nvSpPr>
          <p:spPr>
            <a:xfrm>
              <a:off x="10846006" y="7729896"/>
              <a:ext cx="2441100" cy="4155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a:t>
              </a:r>
              <a:endParaRPr b="1" sz="900">
                <a:latin typeface="Salesforce Sans"/>
                <a:ea typeface="Salesforce Sans"/>
                <a:cs typeface="Salesforce Sans"/>
                <a:sym typeface="Salesforce Sans"/>
              </a:endParaRPr>
            </a:p>
          </p:txBody>
        </p:sp>
        <p:sp>
          <p:nvSpPr>
            <p:cNvPr id="716" name="Google Shape;716;p26"/>
            <p:cNvSpPr/>
            <p:nvPr/>
          </p:nvSpPr>
          <p:spPr>
            <a:xfrm flipH="1" rot="10800000">
              <a:off x="10847475" y="8209426"/>
              <a:ext cx="31089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pic>
          <p:nvPicPr>
            <p:cNvPr id="717" name="Google Shape;717;p26"/>
            <p:cNvPicPr preferRelativeResize="0"/>
            <p:nvPr/>
          </p:nvPicPr>
          <p:blipFill rotWithShape="1">
            <a:blip r:embed="rId24">
              <a:alphaModFix/>
            </a:blip>
            <a:srcRect b="0" l="0" r="0" t="0"/>
            <a:stretch/>
          </p:blipFill>
          <p:spPr>
            <a:xfrm>
              <a:off x="9789198" y="7548780"/>
              <a:ext cx="731520" cy="731520"/>
            </a:xfrm>
            <a:prstGeom prst="rect">
              <a:avLst/>
            </a:prstGeom>
            <a:noFill/>
            <a:ln>
              <a:noFill/>
            </a:ln>
          </p:spPr>
        </p:pic>
        <p:pic>
          <p:nvPicPr>
            <p:cNvPr id="718" name="Google Shape;718;p26"/>
            <p:cNvPicPr preferRelativeResize="0"/>
            <p:nvPr/>
          </p:nvPicPr>
          <p:blipFill rotWithShape="1">
            <a:blip r:embed="rId14">
              <a:alphaModFix/>
            </a:blip>
            <a:srcRect b="0" l="0" r="0" t="0"/>
            <a:stretch/>
          </p:blipFill>
          <p:spPr>
            <a:xfrm>
              <a:off x="11388228" y="8455670"/>
              <a:ext cx="640080" cy="640080"/>
            </a:xfrm>
            <a:prstGeom prst="rect">
              <a:avLst/>
            </a:prstGeom>
            <a:noFill/>
            <a:ln>
              <a:noFill/>
            </a:ln>
          </p:spPr>
        </p:pic>
      </p:grpSp>
      <p:grpSp>
        <p:nvGrpSpPr>
          <p:cNvPr id="719" name="Google Shape;719;p26"/>
          <p:cNvGrpSpPr/>
          <p:nvPr/>
        </p:nvGrpSpPr>
        <p:grpSpPr>
          <a:xfrm>
            <a:off x="4806629" y="2166564"/>
            <a:ext cx="1533238" cy="680911"/>
            <a:chOff x="14601800" y="7284962"/>
            <a:chExt cx="4701740" cy="2042938"/>
          </a:xfrm>
        </p:grpSpPr>
        <p:grpSp>
          <p:nvGrpSpPr>
            <p:cNvPr id="720" name="Google Shape;720;p26"/>
            <p:cNvGrpSpPr/>
            <p:nvPr/>
          </p:nvGrpSpPr>
          <p:grpSpPr>
            <a:xfrm>
              <a:off x="14601800" y="7284962"/>
              <a:ext cx="4701740" cy="2042938"/>
              <a:chOff x="14601800" y="7284962"/>
              <a:chExt cx="4701740" cy="2042938"/>
            </a:xfrm>
          </p:grpSpPr>
          <p:grpSp>
            <p:nvGrpSpPr>
              <p:cNvPr id="721" name="Google Shape;721;p26"/>
              <p:cNvGrpSpPr/>
              <p:nvPr/>
            </p:nvGrpSpPr>
            <p:grpSpPr>
              <a:xfrm>
                <a:off x="14601800" y="7284962"/>
                <a:ext cx="4701740" cy="2042938"/>
                <a:chOff x="1800321" y="2034042"/>
                <a:chExt cx="3971400" cy="1725600"/>
              </a:xfrm>
            </p:grpSpPr>
            <p:sp>
              <p:nvSpPr>
                <p:cNvPr id="722" name="Google Shape;722;p26"/>
                <p:cNvSpPr/>
                <p:nvPr/>
              </p:nvSpPr>
              <p:spPr>
                <a:xfrm>
                  <a:off x="1800321" y="2034042"/>
                  <a:ext cx="3971400" cy="1725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23" name="Google Shape;723;p26"/>
                <p:cNvSpPr txBox="1"/>
                <p:nvPr/>
              </p:nvSpPr>
              <p:spPr>
                <a:xfrm>
                  <a:off x="3188963" y="2391441"/>
                  <a:ext cx="20619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CDP</a:t>
                  </a:r>
                  <a:endParaRPr b="1" sz="900">
                    <a:latin typeface="Salesforce Sans"/>
                    <a:ea typeface="Salesforce Sans"/>
                    <a:cs typeface="Salesforce Sans"/>
                    <a:sym typeface="Salesforce Sans"/>
                  </a:endParaRPr>
                </a:p>
              </p:txBody>
            </p:sp>
          </p:grpSp>
          <p:sp>
            <p:nvSpPr>
              <p:cNvPr id="724" name="Google Shape;724;p26"/>
              <p:cNvSpPr/>
              <p:nvPr/>
            </p:nvSpPr>
            <p:spPr>
              <a:xfrm>
                <a:off x="16147925" y="8189525"/>
                <a:ext cx="3145500" cy="4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25" name="Google Shape;725;p26"/>
              <p:cNvGrpSpPr/>
              <p:nvPr/>
            </p:nvGrpSpPr>
            <p:grpSpPr>
              <a:xfrm>
                <a:off x="15605748" y="8424455"/>
                <a:ext cx="2693849" cy="640090"/>
                <a:chOff x="15361923" y="8424467"/>
                <a:chExt cx="2693849" cy="640090"/>
              </a:xfrm>
            </p:grpSpPr>
            <p:pic>
              <p:nvPicPr>
                <p:cNvPr id="726" name="Google Shape;726;p26"/>
                <p:cNvPicPr preferRelativeResize="0"/>
                <p:nvPr/>
              </p:nvPicPr>
              <p:blipFill rotWithShape="1">
                <a:blip r:embed="rId9">
                  <a:alphaModFix/>
                </a:blip>
                <a:srcRect b="0" l="0" r="0" t="0"/>
                <a:stretch/>
              </p:blipFill>
              <p:spPr>
                <a:xfrm>
                  <a:off x="15361923" y="8424467"/>
                  <a:ext cx="640080" cy="640080"/>
                </a:xfrm>
                <a:prstGeom prst="rect">
                  <a:avLst/>
                </a:prstGeom>
                <a:noFill/>
                <a:ln>
                  <a:noFill/>
                </a:ln>
              </p:spPr>
            </p:pic>
            <p:pic>
              <p:nvPicPr>
                <p:cNvPr id="727" name="Google Shape;727;p26"/>
                <p:cNvPicPr preferRelativeResize="0"/>
                <p:nvPr/>
              </p:nvPicPr>
              <p:blipFill rotWithShape="1">
                <a:blip r:embed="rId10">
                  <a:alphaModFix/>
                </a:blip>
                <a:srcRect b="0" l="0" r="0" t="0"/>
                <a:stretch/>
              </p:blipFill>
              <p:spPr>
                <a:xfrm>
                  <a:off x="16388809" y="8424478"/>
                  <a:ext cx="640080" cy="640080"/>
                </a:xfrm>
                <a:prstGeom prst="rect">
                  <a:avLst/>
                </a:prstGeom>
                <a:noFill/>
                <a:ln>
                  <a:noFill/>
                </a:ln>
              </p:spPr>
            </p:pic>
            <p:pic>
              <p:nvPicPr>
                <p:cNvPr id="728" name="Google Shape;728;p26"/>
                <p:cNvPicPr preferRelativeResize="0"/>
                <p:nvPr/>
              </p:nvPicPr>
              <p:blipFill rotWithShape="1">
                <a:blip r:embed="rId11">
                  <a:alphaModFix/>
                </a:blip>
                <a:srcRect b="0" l="0" r="0" t="0"/>
                <a:stretch/>
              </p:blipFill>
              <p:spPr>
                <a:xfrm>
                  <a:off x="17415692" y="8424467"/>
                  <a:ext cx="640080" cy="640080"/>
                </a:xfrm>
                <a:prstGeom prst="rect">
                  <a:avLst/>
                </a:prstGeom>
                <a:noFill/>
                <a:ln>
                  <a:noFill/>
                </a:ln>
              </p:spPr>
            </p:pic>
          </p:grpSp>
        </p:grpSp>
        <p:pic>
          <p:nvPicPr>
            <p:cNvPr id="729" name="Google Shape;729;p26"/>
            <p:cNvPicPr preferRelativeResize="0"/>
            <p:nvPr/>
          </p:nvPicPr>
          <p:blipFill>
            <a:blip r:embed="rId25">
              <a:alphaModFix/>
            </a:blip>
            <a:stretch>
              <a:fillRect/>
            </a:stretch>
          </p:blipFill>
          <p:spPr>
            <a:xfrm>
              <a:off x="14843588" y="7351573"/>
              <a:ext cx="1125900" cy="1125927"/>
            </a:xfrm>
            <a:prstGeom prst="rect">
              <a:avLst/>
            </a:prstGeom>
            <a:noFill/>
            <a:ln>
              <a:noFill/>
            </a:ln>
          </p:spPr>
        </p:pic>
      </p:grpSp>
      <p:pic>
        <p:nvPicPr>
          <p:cNvPr id="730" name="Google Shape;730;p26"/>
          <p:cNvPicPr preferRelativeResize="0"/>
          <p:nvPr/>
        </p:nvPicPr>
        <p:blipFill rotWithShape="1">
          <a:blip r:embed="rId19">
            <a:alphaModFix/>
          </a:blip>
          <a:srcRect b="0" l="0" r="0" t="0"/>
          <a:stretch/>
        </p:blipFill>
        <p:spPr>
          <a:xfrm>
            <a:off x="6326442" y="4701296"/>
            <a:ext cx="213360" cy="213360"/>
          </a:xfrm>
          <a:prstGeom prst="rect">
            <a:avLst/>
          </a:prstGeom>
          <a:noFill/>
          <a:ln>
            <a:noFill/>
          </a:ln>
        </p:spPr>
      </p:pic>
      <p:pic>
        <p:nvPicPr>
          <p:cNvPr id="731" name="Google Shape;731;p26"/>
          <p:cNvPicPr preferRelativeResize="0"/>
          <p:nvPr/>
        </p:nvPicPr>
        <p:blipFill>
          <a:blip r:embed="rId23">
            <a:alphaModFix/>
          </a:blip>
          <a:stretch>
            <a:fillRect/>
          </a:stretch>
        </p:blipFill>
        <p:spPr>
          <a:xfrm>
            <a:off x="6720842" y="4681424"/>
            <a:ext cx="274320" cy="274320"/>
          </a:xfrm>
          <a:prstGeom prst="rect">
            <a:avLst/>
          </a:prstGeom>
          <a:noFill/>
          <a:ln>
            <a:noFill/>
          </a:ln>
        </p:spPr>
      </p:pic>
      <p:grpSp>
        <p:nvGrpSpPr>
          <p:cNvPr id="732" name="Google Shape;732;p26"/>
          <p:cNvGrpSpPr/>
          <p:nvPr/>
        </p:nvGrpSpPr>
        <p:grpSpPr>
          <a:xfrm>
            <a:off x="7391960" y="1048536"/>
            <a:ext cx="1532747" cy="2395560"/>
            <a:chOff x="22211925" y="3419175"/>
            <a:chExt cx="4598700" cy="7187400"/>
          </a:xfrm>
        </p:grpSpPr>
        <p:grpSp>
          <p:nvGrpSpPr>
            <p:cNvPr id="733" name="Google Shape;733;p26"/>
            <p:cNvGrpSpPr/>
            <p:nvPr/>
          </p:nvGrpSpPr>
          <p:grpSpPr>
            <a:xfrm>
              <a:off x="22211925" y="3419175"/>
              <a:ext cx="4598700" cy="7187400"/>
              <a:chOff x="22211925" y="3419175"/>
              <a:chExt cx="4598700" cy="7187400"/>
            </a:xfrm>
          </p:grpSpPr>
          <p:sp>
            <p:nvSpPr>
              <p:cNvPr id="734" name="Google Shape;734;p26"/>
              <p:cNvSpPr/>
              <p:nvPr/>
            </p:nvSpPr>
            <p:spPr>
              <a:xfrm>
                <a:off x="22211925" y="3419175"/>
                <a:ext cx="4598700" cy="7187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35" name="Google Shape;735;p26"/>
              <p:cNvSpPr txBox="1"/>
              <p:nvPr/>
            </p:nvSpPr>
            <p:spPr>
              <a:xfrm>
                <a:off x="23648350" y="3847300"/>
                <a:ext cx="2971500" cy="415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Marketing Cloud</a:t>
                </a:r>
                <a:endParaRPr b="1" sz="900">
                  <a:latin typeface="Salesforce Sans"/>
                  <a:ea typeface="Salesforce Sans"/>
                  <a:cs typeface="Salesforce Sans"/>
                  <a:sym typeface="Salesforce Sans"/>
                </a:endParaRPr>
              </a:p>
            </p:txBody>
          </p:sp>
          <p:sp>
            <p:nvSpPr>
              <p:cNvPr id="736" name="Google Shape;736;p26"/>
              <p:cNvSpPr/>
              <p:nvPr/>
            </p:nvSpPr>
            <p:spPr>
              <a:xfrm>
                <a:off x="23701150" y="4505200"/>
                <a:ext cx="3040200" cy="36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737" name="Google Shape;737;p26"/>
              <p:cNvPicPr preferRelativeResize="0"/>
              <p:nvPr/>
            </p:nvPicPr>
            <p:blipFill rotWithShape="1">
              <a:blip r:embed="rId26">
                <a:alphaModFix/>
              </a:blip>
              <a:srcRect b="0" l="228" r="238" t="0"/>
              <a:stretch/>
            </p:blipFill>
            <p:spPr>
              <a:xfrm>
                <a:off x="22828657" y="3773822"/>
                <a:ext cx="548640" cy="562356"/>
              </a:xfrm>
              <a:prstGeom prst="rect">
                <a:avLst/>
              </a:prstGeom>
              <a:noFill/>
              <a:ln>
                <a:noFill/>
              </a:ln>
            </p:spPr>
          </p:pic>
        </p:grpSp>
        <p:sp>
          <p:nvSpPr>
            <p:cNvPr id="738" name="Google Shape;738;p26"/>
            <p:cNvSpPr txBox="1"/>
            <p:nvPr/>
          </p:nvSpPr>
          <p:spPr>
            <a:xfrm>
              <a:off x="22211925" y="8916675"/>
              <a:ext cx="4598700" cy="600300"/>
            </a:xfrm>
            <a:prstGeom prst="rect">
              <a:avLst/>
            </a:prstGeom>
            <a:solidFill>
              <a:srgbClr val="E5E5E5"/>
            </a:solid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rgbClr val="2E2E2E"/>
                  </a:solidFill>
                  <a:latin typeface="Salesforce Sans"/>
                  <a:ea typeface="Salesforce Sans"/>
                  <a:cs typeface="Salesforce Sans"/>
                  <a:sym typeface="Salesforce Sans"/>
                </a:rPr>
                <a:t>Personalized Communications</a:t>
              </a:r>
              <a:endParaRPr sz="700">
                <a:solidFill>
                  <a:srgbClr val="2E2E2E"/>
                </a:solidFill>
                <a:latin typeface="Salesforce Sans"/>
                <a:ea typeface="Salesforce Sans"/>
                <a:cs typeface="Salesforce Sans"/>
                <a:sym typeface="Salesforce Sans"/>
              </a:endParaRPr>
            </a:p>
          </p:txBody>
        </p:sp>
        <p:grpSp>
          <p:nvGrpSpPr>
            <p:cNvPr id="739" name="Google Shape;739;p26"/>
            <p:cNvGrpSpPr/>
            <p:nvPr/>
          </p:nvGrpSpPr>
          <p:grpSpPr>
            <a:xfrm>
              <a:off x="22914150" y="4768312"/>
              <a:ext cx="3549300" cy="1084800"/>
              <a:chOff x="1295325" y="4843250"/>
              <a:chExt cx="3549300" cy="1084800"/>
            </a:xfrm>
          </p:grpSpPr>
          <p:sp>
            <p:nvSpPr>
              <p:cNvPr id="740" name="Google Shape;740;p26"/>
              <p:cNvSpPr/>
              <p:nvPr/>
            </p:nvSpPr>
            <p:spPr>
              <a:xfrm>
                <a:off x="1295325" y="48432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41" name="Google Shape;741;p26"/>
              <p:cNvSpPr txBox="1"/>
              <p:nvPr/>
            </p:nvSpPr>
            <p:spPr>
              <a:xfrm>
                <a:off x="1524699" y="5077375"/>
                <a:ext cx="2022300" cy="369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Engagement</a:t>
                </a:r>
                <a:endParaRPr b="1" sz="800">
                  <a:latin typeface="Salesforce Sans"/>
                  <a:ea typeface="Salesforce Sans"/>
                  <a:cs typeface="Salesforce Sans"/>
                  <a:sym typeface="Salesforce Sans"/>
                </a:endParaRPr>
              </a:p>
            </p:txBody>
          </p:sp>
          <p:sp>
            <p:nvSpPr>
              <p:cNvPr id="742" name="Google Shape;742;p26"/>
              <p:cNvSpPr/>
              <p:nvPr/>
            </p:nvSpPr>
            <p:spPr>
              <a:xfrm>
                <a:off x="1488525" y="56010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43" name="Google Shape;743;p26"/>
            <p:cNvGrpSpPr/>
            <p:nvPr/>
          </p:nvGrpSpPr>
          <p:grpSpPr>
            <a:xfrm>
              <a:off x="22914150" y="6099937"/>
              <a:ext cx="3549300" cy="1084800"/>
              <a:chOff x="1295325" y="4843250"/>
              <a:chExt cx="3549300" cy="1084800"/>
            </a:xfrm>
          </p:grpSpPr>
          <p:sp>
            <p:nvSpPr>
              <p:cNvPr id="744" name="Google Shape;744;p26"/>
              <p:cNvSpPr/>
              <p:nvPr/>
            </p:nvSpPr>
            <p:spPr>
              <a:xfrm>
                <a:off x="1295325" y="48432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45" name="Google Shape;745;p26"/>
              <p:cNvSpPr txBox="1"/>
              <p:nvPr/>
            </p:nvSpPr>
            <p:spPr>
              <a:xfrm>
                <a:off x="1524700" y="5077388"/>
                <a:ext cx="2207700" cy="7389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Personalization</a:t>
                </a:r>
                <a:endParaRPr b="1" sz="800">
                  <a:latin typeface="Salesforce Sans"/>
                  <a:ea typeface="Salesforce Sans"/>
                  <a:cs typeface="Salesforce Sans"/>
                  <a:sym typeface="Salesforce Sans"/>
                </a:endParaRPr>
              </a:p>
            </p:txBody>
          </p:sp>
          <p:sp>
            <p:nvSpPr>
              <p:cNvPr id="746" name="Google Shape;746;p26"/>
              <p:cNvSpPr/>
              <p:nvPr/>
            </p:nvSpPr>
            <p:spPr>
              <a:xfrm>
                <a:off x="1488525" y="56010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747" name="Google Shape;747;p26"/>
            <p:cNvGrpSpPr/>
            <p:nvPr/>
          </p:nvGrpSpPr>
          <p:grpSpPr>
            <a:xfrm>
              <a:off x="22914150" y="7431550"/>
              <a:ext cx="3549300" cy="1084800"/>
              <a:chOff x="1295325" y="4843250"/>
              <a:chExt cx="3549300" cy="1084800"/>
            </a:xfrm>
          </p:grpSpPr>
          <p:sp>
            <p:nvSpPr>
              <p:cNvPr id="748" name="Google Shape;748;p26"/>
              <p:cNvSpPr/>
              <p:nvPr/>
            </p:nvSpPr>
            <p:spPr>
              <a:xfrm>
                <a:off x="1295325" y="4843250"/>
                <a:ext cx="3549300" cy="1084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49" name="Google Shape;749;p26"/>
              <p:cNvSpPr txBox="1"/>
              <p:nvPr/>
            </p:nvSpPr>
            <p:spPr>
              <a:xfrm>
                <a:off x="1524700" y="5077388"/>
                <a:ext cx="2207700" cy="369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800">
                    <a:latin typeface="Salesforce Sans"/>
                    <a:ea typeface="Salesforce Sans"/>
                    <a:cs typeface="Salesforce Sans"/>
                    <a:sym typeface="Salesforce Sans"/>
                  </a:rPr>
                  <a:t>Intelligence</a:t>
                </a:r>
                <a:endParaRPr b="1" sz="800">
                  <a:latin typeface="Salesforce Sans"/>
                  <a:ea typeface="Salesforce Sans"/>
                  <a:cs typeface="Salesforce Sans"/>
                  <a:sym typeface="Salesforce Sans"/>
                </a:endParaRPr>
              </a:p>
            </p:txBody>
          </p:sp>
          <p:sp>
            <p:nvSpPr>
              <p:cNvPr id="750" name="Google Shape;750;p26"/>
              <p:cNvSpPr/>
              <p:nvPr/>
            </p:nvSpPr>
            <p:spPr>
              <a:xfrm>
                <a:off x="1488525" y="5601007"/>
                <a:ext cx="3273600" cy="47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751" name="Google Shape;751;p26"/>
            <p:cNvPicPr preferRelativeResize="0"/>
            <p:nvPr/>
          </p:nvPicPr>
          <p:blipFill rotWithShape="1">
            <a:blip r:embed="rId11">
              <a:alphaModFix/>
            </a:blip>
            <a:srcRect b="0" l="0" r="0" t="0"/>
            <a:stretch/>
          </p:blipFill>
          <p:spPr>
            <a:xfrm>
              <a:off x="22967675" y="9733140"/>
              <a:ext cx="731525" cy="731525"/>
            </a:xfrm>
            <a:prstGeom prst="rect">
              <a:avLst/>
            </a:prstGeom>
            <a:noFill/>
            <a:ln>
              <a:noFill/>
            </a:ln>
          </p:spPr>
        </p:pic>
        <p:pic>
          <p:nvPicPr>
            <p:cNvPr id="752" name="Google Shape;752;p26"/>
            <p:cNvPicPr preferRelativeResize="0"/>
            <p:nvPr/>
          </p:nvPicPr>
          <p:blipFill rotWithShape="1">
            <a:blip r:embed="rId21">
              <a:alphaModFix/>
            </a:blip>
            <a:srcRect b="0" l="0" r="0" t="0"/>
            <a:stretch/>
          </p:blipFill>
          <p:spPr>
            <a:xfrm>
              <a:off x="24278321" y="9824596"/>
              <a:ext cx="548640" cy="548640"/>
            </a:xfrm>
            <a:prstGeom prst="rect">
              <a:avLst/>
            </a:prstGeom>
            <a:noFill/>
            <a:ln>
              <a:noFill/>
            </a:ln>
          </p:spPr>
        </p:pic>
        <p:pic>
          <p:nvPicPr>
            <p:cNvPr id="753" name="Google Shape;753;p26"/>
            <p:cNvPicPr preferRelativeResize="0"/>
            <p:nvPr/>
          </p:nvPicPr>
          <p:blipFill>
            <a:blip r:embed="rId20">
              <a:alphaModFix/>
            </a:blip>
            <a:stretch>
              <a:fillRect/>
            </a:stretch>
          </p:blipFill>
          <p:spPr>
            <a:xfrm>
              <a:off x="25277200" y="9664571"/>
              <a:ext cx="868680" cy="868680"/>
            </a:xfrm>
            <a:prstGeom prst="rect">
              <a:avLst/>
            </a:prstGeom>
            <a:noFill/>
            <a:ln>
              <a:noFill/>
            </a:ln>
          </p:spPr>
        </p:pic>
      </p:grpSp>
      <p:cxnSp>
        <p:nvCxnSpPr>
          <p:cNvPr id="754" name="Google Shape;754;p26"/>
          <p:cNvCxnSpPr/>
          <p:nvPr/>
        </p:nvCxnSpPr>
        <p:spPr>
          <a:xfrm flipH="1">
            <a:off x="8157653" y="3444449"/>
            <a:ext cx="1500" cy="405300"/>
          </a:xfrm>
          <a:prstGeom prst="straightConnector1">
            <a:avLst/>
          </a:prstGeom>
          <a:noFill/>
          <a:ln cap="flat" cmpd="sng" w="19050">
            <a:solidFill>
              <a:srgbClr val="444444"/>
            </a:solidFill>
            <a:prstDash val="solid"/>
            <a:round/>
            <a:headEnd len="med" w="med" type="triangle"/>
            <a:tailEnd len="med" w="med" type="triangle"/>
          </a:ln>
        </p:spPr>
      </p:cxnSp>
      <p:grpSp>
        <p:nvGrpSpPr>
          <p:cNvPr id="755" name="Google Shape;755;p26"/>
          <p:cNvGrpSpPr/>
          <p:nvPr/>
        </p:nvGrpSpPr>
        <p:grpSpPr>
          <a:xfrm>
            <a:off x="7717897" y="3556852"/>
            <a:ext cx="882510" cy="166499"/>
            <a:chOff x="2002344" y="5971885"/>
            <a:chExt cx="1884900" cy="215700"/>
          </a:xfrm>
        </p:grpSpPr>
        <p:sp>
          <p:nvSpPr>
            <p:cNvPr id="756" name="Google Shape;756;p26"/>
            <p:cNvSpPr/>
            <p:nvPr/>
          </p:nvSpPr>
          <p:spPr>
            <a:xfrm>
              <a:off x="2096435" y="5971885"/>
              <a:ext cx="1734600" cy="2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757" name="Google Shape;757;p26"/>
            <p:cNvSpPr txBox="1"/>
            <p:nvPr/>
          </p:nvSpPr>
          <p:spPr>
            <a:xfrm>
              <a:off x="2002344" y="5994651"/>
              <a:ext cx="1884900" cy="159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Salesforce Marketing Cloud Connector</a:t>
              </a:r>
              <a:endParaRPr b="1" sz="400">
                <a:solidFill>
                  <a:srgbClr val="2E2E2E"/>
                </a:solidFill>
                <a:latin typeface="Salesforce Sans"/>
                <a:ea typeface="Salesforce Sans"/>
                <a:cs typeface="Salesforce Sans"/>
                <a:sym typeface="Salesforce Sans"/>
              </a:endParaRPr>
            </a:p>
          </p:txBody>
        </p:sp>
      </p:grpSp>
      <p:pic>
        <p:nvPicPr>
          <p:cNvPr id="758" name="Google Shape;758;p26"/>
          <p:cNvPicPr preferRelativeResize="0"/>
          <p:nvPr/>
        </p:nvPicPr>
        <p:blipFill rotWithShape="1">
          <a:blip r:embed="rId15">
            <a:alphaModFix/>
          </a:blip>
          <a:srcRect b="0" l="0" r="0" t="0"/>
          <a:stretch/>
        </p:blipFill>
        <p:spPr>
          <a:xfrm>
            <a:off x="4215679" y="4711906"/>
            <a:ext cx="213358" cy="213358"/>
          </a:xfrm>
          <a:prstGeom prst="rect">
            <a:avLst/>
          </a:prstGeom>
          <a:noFill/>
          <a:ln>
            <a:noFill/>
          </a:ln>
        </p:spPr>
      </p:pic>
      <p:pic>
        <p:nvPicPr>
          <p:cNvPr id="759" name="Google Shape;759;p26"/>
          <p:cNvPicPr preferRelativeResize="0"/>
          <p:nvPr/>
        </p:nvPicPr>
        <p:blipFill rotWithShape="1">
          <a:blip r:embed="rId9">
            <a:alphaModFix/>
          </a:blip>
          <a:srcRect b="0" l="0" r="0" t="0"/>
          <a:stretch/>
        </p:blipFill>
        <p:spPr>
          <a:xfrm>
            <a:off x="4562396" y="4696665"/>
            <a:ext cx="243841" cy="243841"/>
          </a:xfrm>
          <a:prstGeom prst="rect">
            <a:avLst/>
          </a:prstGeom>
          <a:noFill/>
          <a:ln>
            <a:noFill/>
          </a:ln>
        </p:spPr>
      </p:pic>
      <p:pic>
        <p:nvPicPr>
          <p:cNvPr id="760" name="Google Shape;760;p26"/>
          <p:cNvPicPr preferRelativeResize="0"/>
          <p:nvPr/>
        </p:nvPicPr>
        <p:blipFill rotWithShape="1">
          <a:blip r:embed="rId18">
            <a:alphaModFix/>
          </a:blip>
          <a:srcRect b="0" l="0" r="0" t="0"/>
          <a:stretch/>
        </p:blipFill>
        <p:spPr>
          <a:xfrm>
            <a:off x="4939590" y="4701297"/>
            <a:ext cx="243840" cy="243840"/>
          </a:xfrm>
          <a:prstGeom prst="rect">
            <a:avLst/>
          </a:prstGeom>
          <a:noFill/>
          <a:ln>
            <a:noFill/>
          </a:ln>
        </p:spPr>
      </p:pic>
      <p:pic>
        <p:nvPicPr>
          <p:cNvPr id="761" name="Google Shape;761;p26"/>
          <p:cNvPicPr preferRelativeResize="0"/>
          <p:nvPr/>
        </p:nvPicPr>
        <p:blipFill rotWithShape="1">
          <a:blip r:embed="rId15">
            <a:alphaModFix/>
          </a:blip>
          <a:srcRect b="0" l="0" r="0" t="0"/>
          <a:stretch/>
        </p:blipFill>
        <p:spPr>
          <a:xfrm>
            <a:off x="4114804" y="3014935"/>
            <a:ext cx="213358" cy="213358"/>
          </a:xfrm>
          <a:prstGeom prst="rect">
            <a:avLst/>
          </a:prstGeom>
          <a:noFill/>
          <a:ln>
            <a:noFill/>
          </a:ln>
        </p:spPr>
      </p:pic>
      <p:pic>
        <p:nvPicPr>
          <p:cNvPr id="762" name="Google Shape;762;p26"/>
          <p:cNvPicPr preferRelativeResize="0"/>
          <p:nvPr/>
        </p:nvPicPr>
        <p:blipFill rotWithShape="1">
          <a:blip r:embed="rId16">
            <a:alphaModFix/>
          </a:blip>
          <a:srcRect b="0" l="0" r="0" t="0"/>
          <a:stretch/>
        </p:blipFill>
        <p:spPr>
          <a:xfrm>
            <a:off x="4577633" y="3014936"/>
            <a:ext cx="213360" cy="213360"/>
          </a:xfrm>
          <a:prstGeom prst="rect">
            <a:avLst/>
          </a:prstGeom>
          <a:noFill/>
          <a:ln>
            <a:noFill/>
          </a:ln>
        </p:spPr>
      </p:pic>
      <p:pic>
        <p:nvPicPr>
          <p:cNvPr id="763" name="Google Shape;763;p26"/>
          <p:cNvPicPr preferRelativeResize="0"/>
          <p:nvPr/>
        </p:nvPicPr>
        <p:blipFill rotWithShape="1">
          <a:blip r:embed="rId17">
            <a:alphaModFix/>
          </a:blip>
          <a:srcRect b="0" l="0" r="0" t="0"/>
          <a:stretch/>
        </p:blipFill>
        <p:spPr>
          <a:xfrm>
            <a:off x="5040465" y="3014422"/>
            <a:ext cx="213360" cy="213360"/>
          </a:xfrm>
          <a:prstGeom prst="rect">
            <a:avLst/>
          </a:prstGeom>
          <a:noFill/>
          <a:ln>
            <a:noFill/>
          </a:ln>
        </p:spPr>
      </p:pic>
      <p:pic>
        <p:nvPicPr>
          <p:cNvPr id="764" name="Google Shape;764;p26"/>
          <p:cNvPicPr preferRelativeResize="0"/>
          <p:nvPr/>
        </p:nvPicPr>
        <p:blipFill rotWithShape="1">
          <a:blip r:embed="rId27">
            <a:alphaModFix/>
          </a:blip>
          <a:srcRect b="0" l="0" r="0" t="0"/>
          <a:stretch/>
        </p:blipFill>
        <p:spPr>
          <a:xfrm>
            <a:off x="4939590" y="1532160"/>
            <a:ext cx="243840" cy="2438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grpSp>
        <p:nvGrpSpPr>
          <p:cNvPr id="769" name="Google Shape;769;p27"/>
          <p:cNvGrpSpPr/>
          <p:nvPr/>
        </p:nvGrpSpPr>
        <p:grpSpPr>
          <a:xfrm>
            <a:off x="6809400" y="1032054"/>
            <a:ext cx="2198063" cy="3889320"/>
            <a:chOff x="1885436" y="2347099"/>
            <a:chExt cx="5465100" cy="9168600"/>
          </a:xfrm>
        </p:grpSpPr>
        <p:sp>
          <p:nvSpPr>
            <p:cNvPr id="770" name="Google Shape;770;p27"/>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71" name="Google Shape;771;p27"/>
            <p:cNvSpPr txBox="1"/>
            <p:nvPr/>
          </p:nvSpPr>
          <p:spPr>
            <a:xfrm>
              <a:off x="3131068" y="2732605"/>
              <a:ext cx="3884400" cy="32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Cloud</a:t>
              </a:r>
              <a:endParaRPr b="1" sz="900">
                <a:latin typeface="Salesforce Sans"/>
                <a:ea typeface="Salesforce Sans"/>
                <a:cs typeface="Salesforce Sans"/>
                <a:sym typeface="Salesforce Sans"/>
              </a:endParaRPr>
            </a:p>
          </p:txBody>
        </p:sp>
      </p:grpSp>
      <p:pic>
        <p:nvPicPr>
          <p:cNvPr id="772" name="Google Shape;772;p27"/>
          <p:cNvPicPr preferRelativeResize="0"/>
          <p:nvPr/>
        </p:nvPicPr>
        <p:blipFill rotWithShape="1">
          <a:blip r:embed="rId3">
            <a:alphaModFix/>
          </a:blip>
          <a:srcRect b="0" l="0" r="0" t="0"/>
          <a:stretch/>
        </p:blipFill>
        <p:spPr>
          <a:xfrm>
            <a:off x="6931052" y="1139747"/>
            <a:ext cx="263664" cy="262121"/>
          </a:xfrm>
          <a:prstGeom prst="rect">
            <a:avLst/>
          </a:prstGeom>
          <a:noFill/>
          <a:ln>
            <a:noFill/>
          </a:ln>
        </p:spPr>
      </p:pic>
      <p:grpSp>
        <p:nvGrpSpPr>
          <p:cNvPr id="773" name="Google Shape;773;p27"/>
          <p:cNvGrpSpPr/>
          <p:nvPr/>
        </p:nvGrpSpPr>
        <p:grpSpPr>
          <a:xfrm>
            <a:off x="129179" y="1032054"/>
            <a:ext cx="2198063" cy="3889320"/>
            <a:chOff x="1885436" y="2347099"/>
            <a:chExt cx="5465100" cy="9168600"/>
          </a:xfrm>
        </p:grpSpPr>
        <p:sp>
          <p:nvSpPr>
            <p:cNvPr id="774" name="Google Shape;774;p27"/>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75" name="Google Shape;775;p27"/>
            <p:cNvSpPr txBox="1"/>
            <p:nvPr/>
          </p:nvSpPr>
          <p:spPr>
            <a:xfrm>
              <a:off x="3131068" y="2732605"/>
              <a:ext cx="3884400" cy="32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Customer Experience</a:t>
              </a:r>
              <a:endParaRPr b="1" sz="900">
                <a:latin typeface="Salesforce Sans"/>
                <a:ea typeface="Salesforce Sans"/>
                <a:cs typeface="Salesforce Sans"/>
                <a:sym typeface="Salesforce Sans"/>
              </a:endParaRPr>
            </a:p>
          </p:txBody>
        </p:sp>
      </p:grpSp>
      <p:sp>
        <p:nvSpPr>
          <p:cNvPr id="776" name="Google Shape;776;p27"/>
          <p:cNvSpPr/>
          <p:nvPr/>
        </p:nvSpPr>
        <p:spPr>
          <a:xfrm>
            <a:off x="653516" y="1401874"/>
            <a:ext cx="1657500" cy="1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77" name="Google Shape;777;p27"/>
          <p:cNvGrpSpPr/>
          <p:nvPr/>
        </p:nvGrpSpPr>
        <p:grpSpPr>
          <a:xfrm>
            <a:off x="274180" y="1568351"/>
            <a:ext cx="1908360" cy="2368914"/>
            <a:chOff x="1885445" y="2347092"/>
            <a:chExt cx="5130000" cy="7295700"/>
          </a:xfrm>
        </p:grpSpPr>
        <p:sp>
          <p:nvSpPr>
            <p:cNvPr id="778" name="Google Shape;778;p27"/>
            <p:cNvSpPr/>
            <p:nvPr/>
          </p:nvSpPr>
          <p:spPr>
            <a:xfrm>
              <a:off x="1885445" y="2347092"/>
              <a:ext cx="5130000" cy="729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79" name="Google Shape;779;p27"/>
            <p:cNvSpPr txBox="1"/>
            <p:nvPr/>
          </p:nvSpPr>
          <p:spPr>
            <a:xfrm>
              <a:off x="3131076" y="2732600"/>
              <a:ext cx="3712200" cy="426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 Cloud</a:t>
              </a:r>
              <a:endParaRPr b="1" sz="900">
                <a:latin typeface="Salesforce Sans"/>
                <a:ea typeface="Salesforce Sans"/>
                <a:cs typeface="Salesforce Sans"/>
                <a:sym typeface="Salesforce Sans"/>
              </a:endParaRPr>
            </a:p>
          </p:txBody>
        </p:sp>
      </p:grpSp>
      <p:sp>
        <p:nvSpPr>
          <p:cNvPr id="780" name="Google Shape;780;p27"/>
          <p:cNvSpPr/>
          <p:nvPr/>
        </p:nvSpPr>
        <p:spPr>
          <a:xfrm>
            <a:off x="757575" y="1876200"/>
            <a:ext cx="1380900" cy="12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81" name="Google Shape;781;p27"/>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82" name="Google Shape;782;p27"/>
          <p:cNvGrpSpPr/>
          <p:nvPr/>
        </p:nvGrpSpPr>
        <p:grpSpPr>
          <a:xfrm>
            <a:off x="25700" y="0"/>
            <a:ext cx="9144000" cy="986849"/>
            <a:chOff x="0" y="0"/>
            <a:chExt cx="18288000" cy="2066267"/>
          </a:xfrm>
        </p:grpSpPr>
        <p:sp>
          <p:nvSpPr>
            <p:cNvPr id="783" name="Google Shape;783;p27"/>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784" name="Google Shape;784;p27"/>
            <p:cNvPicPr preferRelativeResize="0"/>
            <p:nvPr/>
          </p:nvPicPr>
          <p:blipFill>
            <a:blip r:embed="rId4">
              <a:alphaModFix/>
            </a:blip>
            <a:stretch>
              <a:fillRect/>
            </a:stretch>
          </p:blipFill>
          <p:spPr>
            <a:xfrm>
              <a:off x="0" y="0"/>
              <a:ext cx="18288000" cy="2066267"/>
            </a:xfrm>
            <a:prstGeom prst="rect">
              <a:avLst/>
            </a:prstGeom>
            <a:noFill/>
            <a:ln>
              <a:noFill/>
            </a:ln>
          </p:spPr>
        </p:pic>
        <p:sp>
          <p:nvSpPr>
            <p:cNvPr id="785" name="Google Shape;785;p27"/>
            <p:cNvSpPr txBox="1"/>
            <p:nvPr/>
          </p:nvSpPr>
          <p:spPr>
            <a:xfrm>
              <a:off x="421250" y="1450830"/>
              <a:ext cx="6385500" cy="4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3 Documentation and Implementation diagram shows the systems and components associated with the order on behalf process flow.</a:t>
              </a:r>
              <a:endParaRPr sz="600">
                <a:solidFill>
                  <a:srgbClr val="032D60"/>
                </a:solidFill>
                <a:latin typeface="Salesforce Sans"/>
                <a:ea typeface="Salesforce Sans"/>
                <a:cs typeface="Salesforce Sans"/>
                <a:sym typeface="Salesforce Sans"/>
              </a:endParaRPr>
            </a:p>
          </p:txBody>
        </p:sp>
        <p:sp>
          <p:nvSpPr>
            <p:cNvPr id="786" name="Google Shape;786;p27"/>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787" name="Google Shape;787;p27"/>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Order on Behalf Solution Architecture</a:t>
              </a:r>
              <a:endParaRPr sz="1200">
                <a:solidFill>
                  <a:srgbClr val="032D60"/>
                </a:solidFill>
                <a:latin typeface="Salesforce Sans"/>
                <a:ea typeface="Salesforce Sans"/>
                <a:cs typeface="Salesforce Sans"/>
                <a:sym typeface="Salesforce Sans"/>
              </a:endParaRPr>
            </a:p>
          </p:txBody>
        </p:sp>
      </p:grpSp>
      <p:sp>
        <p:nvSpPr>
          <p:cNvPr id="788" name="Google Shape;788;p27"/>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89" name="Google Shape;789;p27"/>
          <p:cNvGrpSpPr/>
          <p:nvPr/>
        </p:nvGrpSpPr>
        <p:grpSpPr>
          <a:xfrm>
            <a:off x="1999461" y="2288896"/>
            <a:ext cx="4803727" cy="323968"/>
            <a:chOff x="5213891" y="4855983"/>
            <a:chExt cx="2971500" cy="972000"/>
          </a:xfrm>
        </p:grpSpPr>
        <p:cxnSp>
          <p:nvCxnSpPr>
            <p:cNvPr id="790" name="Google Shape;790;p27"/>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triangle"/>
            </a:ln>
          </p:spPr>
        </p:cxnSp>
        <p:sp>
          <p:nvSpPr>
            <p:cNvPr id="791" name="Google Shape;791;p27"/>
            <p:cNvSpPr/>
            <p:nvPr/>
          </p:nvSpPr>
          <p:spPr>
            <a:xfrm>
              <a:off x="5805342" y="4855983"/>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792" name="Google Shape;792;p27"/>
            <p:cNvSpPr txBox="1"/>
            <p:nvPr/>
          </p:nvSpPr>
          <p:spPr>
            <a:xfrm>
              <a:off x="6321535" y="5188033"/>
              <a:ext cx="7488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Service Cloud Chatbot</a:t>
              </a:r>
              <a:endParaRPr b="1" sz="600">
                <a:solidFill>
                  <a:srgbClr val="2E2E2E"/>
                </a:solidFill>
                <a:latin typeface="Salesforce Sans"/>
                <a:ea typeface="Salesforce Sans"/>
                <a:cs typeface="Salesforce Sans"/>
                <a:sym typeface="Salesforce Sans"/>
              </a:endParaRPr>
            </a:p>
          </p:txBody>
        </p:sp>
      </p:grpSp>
      <p:pic>
        <p:nvPicPr>
          <p:cNvPr id="793" name="Google Shape;793;p27"/>
          <p:cNvPicPr preferRelativeResize="0"/>
          <p:nvPr/>
        </p:nvPicPr>
        <p:blipFill rotWithShape="1">
          <a:blip r:embed="rId5">
            <a:alphaModFix/>
          </a:blip>
          <a:srcRect b="0" l="0" r="0" t="0"/>
          <a:stretch/>
        </p:blipFill>
        <p:spPr>
          <a:xfrm>
            <a:off x="399190" y="1632356"/>
            <a:ext cx="243840" cy="243840"/>
          </a:xfrm>
          <a:prstGeom prst="rect">
            <a:avLst/>
          </a:prstGeom>
          <a:noFill/>
          <a:ln>
            <a:noFill/>
          </a:ln>
        </p:spPr>
      </p:pic>
      <p:grpSp>
        <p:nvGrpSpPr>
          <p:cNvPr id="794" name="Google Shape;794;p27"/>
          <p:cNvGrpSpPr/>
          <p:nvPr/>
        </p:nvGrpSpPr>
        <p:grpSpPr>
          <a:xfrm>
            <a:off x="2327111" y="3150838"/>
            <a:ext cx="4477456" cy="323968"/>
            <a:chOff x="5213891" y="4855983"/>
            <a:chExt cx="2971500" cy="972000"/>
          </a:xfrm>
        </p:grpSpPr>
        <p:cxnSp>
          <p:nvCxnSpPr>
            <p:cNvPr id="795" name="Google Shape;795;p27"/>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triangle"/>
            </a:ln>
          </p:spPr>
        </p:cxnSp>
        <p:sp>
          <p:nvSpPr>
            <p:cNvPr id="796" name="Google Shape;796;p27"/>
            <p:cNvSpPr/>
            <p:nvPr/>
          </p:nvSpPr>
          <p:spPr>
            <a:xfrm>
              <a:off x="5626341" y="4855983"/>
              <a:ext cx="19197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797" name="Google Shape;797;p27"/>
            <p:cNvSpPr txBox="1"/>
            <p:nvPr/>
          </p:nvSpPr>
          <p:spPr>
            <a:xfrm>
              <a:off x="6272239" y="5203383"/>
              <a:ext cx="6279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Authorization</a:t>
              </a:r>
              <a:endParaRPr b="1" sz="600">
                <a:solidFill>
                  <a:srgbClr val="2E2E2E"/>
                </a:solidFill>
                <a:latin typeface="Salesforce Sans"/>
                <a:ea typeface="Salesforce Sans"/>
                <a:cs typeface="Salesforce Sans"/>
                <a:sym typeface="Salesforce Sans"/>
              </a:endParaRPr>
            </a:p>
          </p:txBody>
        </p:sp>
      </p:grpSp>
      <p:grpSp>
        <p:nvGrpSpPr>
          <p:cNvPr id="798" name="Google Shape;798;p27"/>
          <p:cNvGrpSpPr/>
          <p:nvPr/>
        </p:nvGrpSpPr>
        <p:grpSpPr>
          <a:xfrm>
            <a:off x="2327111" y="4234531"/>
            <a:ext cx="4477456" cy="323968"/>
            <a:chOff x="5213891" y="4807183"/>
            <a:chExt cx="2971500" cy="972000"/>
          </a:xfrm>
        </p:grpSpPr>
        <p:cxnSp>
          <p:nvCxnSpPr>
            <p:cNvPr id="799" name="Google Shape;799;p27"/>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800" name="Google Shape;800;p27"/>
            <p:cNvSpPr/>
            <p:nvPr/>
          </p:nvSpPr>
          <p:spPr>
            <a:xfrm>
              <a:off x="5632541" y="4807183"/>
              <a:ext cx="19197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801" name="Google Shape;801;p27"/>
            <p:cNvSpPr txBox="1"/>
            <p:nvPr/>
          </p:nvSpPr>
          <p:spPr>
            <a:xfrm>
              <a:off x="6268387" y="5188033"/>
              <a:ext cx="6480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Order Confirmation</a:t>
              </a:r>
              <a:endParaRPr b="1" sz="600">
                <a:solidFill>
                  <a:srgbClr val="2E2E2E"/>
                </a:solidFill>
                <a:latin typeface="Salesforce Sans"/>
                <a:ea typeface="Salesforce Sans"/>
                <a:cs typeface="Salesforce Sans"/>
                <a:sym typeface="Salesforce Sans"/>
              </a:endParaRPr>
            </a:p>
          </p:txBody>
        </p:sp>
      </p:grpSp>
      <p:pic>
        <p:nvPicPr>
          <p:cNvPr id="802" name="Google Shape;802;p27"/>
          <p:cNvPicPr preferRelativeResize="0"/>
          <p:nvPr/>
        </p:nvPicPr>
        <p:blipFill>
          <a:blip r:embed="rId6">
            <a:alphaModFix/>
          </a:blip>
          <a:stretch>
            <a:fillRect/>
          </a:stretch>
        </p:blipFill>
        <p:spPr>
          <a:xfrm>
            <a:off x="5172000" y="343425"/>
            <a:ext cx="324000" cy="324000"/>
          </a:xfrm>
          <a:prstGeom prst="rect">
            <a:avLst/>
          </a:prstGeom>
          <a:noFill/>
          <a:ln>
            <a:noFill/>
          </a:ln>
        </p:spPr>
      </p:pic>
      <p:pic>
        <p:nvPicPr>
          <p:cNvPr id="803" name="Google Shape;803;p27"/>
          <p:cNvPicPr preferRelativeResize="0"/>
          <p:nvPr/>
        </p:nvPicPr>
        <p:blipFill rotWithShape="1">
          <a:blip r:embed="rId7">
            <a:alphaModFix/>
          </a:blip>
          <a:srcRect b="0" l="0" r="0" t="0"/>
          <a:stretch/>
        </p:blipFill>
        <p:spPr>
          <a:xfrm>
            <a:off x="5227318" y="156223"/>
            <a:ext cx="213360" cy="213360"/>
          </a:xfrm>
          <a:prstGeom prst="rect">
            <a:avLst/>
          </a:prstGeom>
          <a:noFill/>
          <a:ln>
            <a:noFill/>
          </a:ln>
        </p:spPr>
      </p:pic>
      <p:pic>
        <p:nvPicPr>
          <p:cNvPr id="804" name="Google Shape;804;p27"/>
          <p:cNvPicPr preferRelativeResize="0"/>
          <p:nvPr/>
        </p:nvPicPr>
        <p:blipFill>
          <a:blip r:embed="rId8">
            <a:alphaModFix/>
          </a:blip>
          <a:stretch>
            <a:fillRect/>
          </a:stretch>
        </p:blipFill>
        <p:spPr>
          <a:xfrm>
            <a:off x="6147358" y="507299"/>
            <a:ext cx="324000" cy="324000"/>
          </a:xfrm>
          <a:prstGeom prst="rect">
            <a:avLst/>
          </a:prstGeom>
          <a:noFill/>
          <a:ln>
            <a:noFill/>
          </a:ln>
        </p:spPr>
      </p:pic>
      <p:sp>
        <p:nvSpPr>
          <p:cNvPr id="805" name="Google Shape;805;p27"/>
          <p:cNvSpPr txBox="1"/>
          <p:nvPr/>
        </p:nvSpPr>
        <p:spPr>
          <a:xfrm>
            <a:off x="5486396" y="1936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 Bot</a:t>
            </a:r>
            <a:endParaRPr sz="500">
              <a:latin typeface="Proxima Nova"/>
              <a:ea typeface="Proxima Nova"/>
              <a:cs typeface="Proxima Nova"/>
              <a:sym typeface="Proxima Nova"/>
            </a:endParaRPr>
          </a:p>
        </p:txBody>
      </p:sp>
      <p:sp>
        <p:nvSpPr>
          <p:cNvPr id="806" name="Google Shape;806;p27"/>
          <p:cNvSpPr txBox="1"/>
          <p:nvPr/>
        </p:nvSpPr>
        <p:spPr>
          <a:xfrm>
            <a:off x="5486396" y="4476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Live Chat</a:t>
            </a:r>
            <a:endParaRPr sz="500">
              <a:latin typeface="Proxima Nova"/>
              <a:ea typeface="Proxima Nova"/>
              <a:cs typeface="Proxima Nova"/>
              <a:sym typeface="Proxima Nova"/>
            </a:endParaRPr>
          </a:p>
        </p:txBody>
      </p:sp>
      <p:sp>
        <p:nvSpPr>
          <p:cNvPr id="807" name="Google Shape;807;p27"/>
          <p:cNvSpPr txBox="1"/>
          <p:nvPr/>
        </p:nvSpPr>
        <p:spPr>
          <a:xfrm>
            <a:off x="6491496" y="269855"/>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Email</a:t>
            </a:r>
            <a:endParaRPr sz="500">
              <a:latin typeface="Proxima Nova"/>
              <a:ea typeface="Proxima Nova"/>
              <a:cs typeface="Proxima Nova"/>
              <a:sym typeface="Proxima Nova"/>
            </a:endParaRPr>
          </a:p>
        </p:txBody>
      </p:sp>
      <p:sp>
        <p:nvSpPr>
          <p:cNvPr id="808" name="Google Shape;808;p27"/>
          <p:cNvSpPr txBox="1"/>
          <p:nvPr/>
        </p:nvSpPr>
        <p:spPr>
          <a:xfrm>
            <a:off x="6476996" y="600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Web Form</a:t>
            </a:r>
            <a:endParaRPr sz="500">
              <a:latin typeface="Proxima Nova"/>
              <a:ea typeface="Proxima Nova"/>
              <a:cs typeface="Proxima Nova"/>
              <a:sym typeface="Proxima Nova"/>
            </a:endParaRPr>
          </a:p>
        </p:txBody>
      </p:sp>
      <p:sp>
        <p:nvSpPr>
          <p:cNvPr id="809" name="Google Shape;809;p27"/>
          <p:cNvSpPr txBox="1"/>
          <p:nvPr/>
        </p:nvSpPr>
        <p:spPr>
          <a:xfrm>
            <a:off x="7445800" y="561550"/>
            <a:ext cx="6024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Interactive Voice Response (IVR)</a:t>
            </a:r>
            <a:endParaRPr sz="500">
              <a:latin typeface="Proxima Nova"/>
              <a:ea typeface="Proxima Nova"/>
              <a:cs typeface="Proxima Nova"/>
              <a:sym typeface="Proxima Nova"/>
            </a:endParaRPr>
          </a:p>
        </p:txBody>
      </p:sp>
      <p:grpSp>
        <p:nvGrpSpPr>
          <p:cNvPr id="810" name="Google Shape;810;p27"/>
          <p:cNvGrpSpPr/>
          <p:nvPr/>
        </p:nvGrpSpPr>
        <p:grpSpPr>
          <a:xfrm>
            <a:off x="447917" y="2201700"/>
            <a:ext cx="1532903" cy="1083887"/>
            <a:chOff x="910192" y="2601267"/>
            <a:chExt cx="3884700" cy="2746800"/>
          </a:xfrm>
        </p:grpSpPr>
        <p:sp>
          <p:nvSpPr>
            <p:cNvPr id="811" name="Google Shape;811;p27"/>
            <p:cNvSpPr/>
            <p:nvPr/>
          </p:nvSpPr>
          <p:spPr>
            <a:xfrm>
              <a:off x="910192" y="2601267"/>
              <a:ext cx="3884700" cy="27468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12" name="Google Shape;812;p27"/>
            <p:cNvSpPr txBox="1"/>
            <p:nvPr/>
          </p:nvSpPr>
          <p:spPr>
            <a:xfrm>
              <a:off x="2080491" y="3036743"/>
              <a:ext cx="20343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CC Storefront</a:t>
              </a:r>
              <a:endParaRPr b="1" sz="900">
                <a:latin typeface="Salesforce Sans"/>
                <a:ea typeface="Salesforce Sans"/>
                <a:cs typeface="Salesforce Sans"/>
                <a:sym typeface="Salesforce Sans"/>
              </a:endParaRPr>
            </a:p>
          </p:txBody>
        </p:sp>
        <p:sp>
          <p:nvSpPr>
            <p:cNvPr id="813" name="Google Shape;813;p27"/>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814" name="Google Shape;814;p27"/>
          <p:cNvPicPr preferRelativeResize="0"/>
          <p:nvPr/>
        </p:nvPicPr>
        <p:blipFill rotWithShape="1">
          <a:blip r:embed="rId9">
            <a:alphaModFix/>
          </a:blip>
          <a:srcRect b="0" l="0" r="0" t="0"/>
          <a:stretch/>
        </p:blipFill>
        <p:spPr>
          <a:xfrm>
            <a:off x="546529" y="2282998"/>
            <a:ext cx="243840" cy="243840"/>
          </a:xfrm>
          <a:prstGeom prst="rect">
            <a:avLst/>
          </a:prstGeom>
          <a:noFill/>
          <a:ln>
            <a:noFill/>
          </a:ln>
        </p:spPr>
      </p:pic>
      <p:pic>
        <p:nvPicPr>
          <p:cNvPr id="815" name="Google Shape;815;p27"/>
          <p:cNvPicPr preferRelativeResize="0"/>
          <p:nvPr/>
        </p:nvPicPr>
        <p:blipFill rotWithShape="1">
          <a:blip r:embed="rId10">
            <a:alphaModFix/>
          </a:blip>
          <a:srcRect b="0" l="0" r="0" t="0"/>
          <a:stretch/>
        </p:blipFill>
        <p:spPr>
          <a:xfrm>
            <a:off x="539874" y="4518769"/>
            <a:ext cx="213360" cy="213360"/>
          </a:xfrm>
          <a:prstGeom prst="rect">
            <a:avLst/>
          </a:prstGeom>
          <a:noFill/>
          <a:ln>
            <a:noFill/>
          </a:ln>
        </p:spPr>
      </p:pic>
      <p:pic>
        <p:nvPicPr>
          <p:cNvPr id="816" name="Google Shape;816;p27"/>
          <p:cNvPicPr preferRelativeResize="0"/>
          <p:nvPr/>
        </p:nvPicPr>
        <p:blipFill>
          <a:blip r:embed="rId6">
            <a:alphaModFix/>
          </a:blip>
          <a:stretch>
            <a:fillRect/>
          </a:stretch>
        </p:blipFill>
        <p:spPr>
          <a:xfrm>
            <a:off x="1052367" y="4463450"/>
            <a:ext cx="324000" cy="324000"/>
          </a:xfrm>
          <a:prstGeom prst="rect">
            <a:avLst/>
          </a:prstGeom>
          <a:noFill/>
          <a:ln>
            <a:noFill/>
          </a:ln>
        </p:spPr>
      </p:pic>
      <p:pic>
        <p:nvPicPr>
          <p:cNvPr id="817" name="Google Shape;817;p27"/>
          <p:cNvPicPr preferRelativeResize="0"/>
          <p:nvPr/>
        </p:nvPicPr>
        <p:blipFill>
          <a:blip r:embed="rId8">
            <a:alphaModFix/>
          </a:blip>
          <a:stretch>
            <a:fillRect/>
          </a:stretch>
        </p:blipFill>
        <p:spPr>
          <a:xfrm>
            <a:off x="1675504" y="4463449"/>
            <a:ext cx="324000" cy="324000"/>
          </a:xfrm>
          <a:prstGeom prst="rect">
            <a:avLst/>
          </a:prstGeom>
          <a:noFill/>
          <a:ln>
            <a:noFill/>
          </a:ln>
        </p:spPr>
      </p:pic>
      <p:grpSp>
        <p:nvGrpSpPr>
          <p:cNvPr id="818" name="Google Shape;818;p27"/>
          <p:cNvGrpSpPr/>
          <p:nvPr/>
        </p:nvGrpSpPr>
        <p:grpSpPr>
          <a:xfrm>
            <a:off x="7141305" y="1608181"/>
            <a:ext cx="1532749" cy="771642"/>
            <a:chOff x="20340725" y="5573176"/>
            <a:chExt cx="4598708" cy="2315158"/>
          </a:xfrm>
        </p:grpSpPr>
        <p:grpSp>
          <p:nvGrpSpPr>
            <p:cNvPr id="819" name="Google Shape;819;p27"/>
            <p:cNvGrpSpPr/>
            <p:nvPr/>
          </p:nvGrpSpPr>
          <p:grpSpPr>
            <a:xfrm>
              <a:off x="20340725" y="5573176"/>
              <a:ext cx="4598708" cy="2315158"/>
              <a:chOff x="9431112" y="4317251"/>
              <a:chExt cx="4598708" cy="2315158"/>
            </a:xfrm>
          </p:grpSpPr>
          <p:grpSp>
            <p:nvGrpSpPr>
              <p:cNvPr id="820" name="Google Shape;820;p27"/>
              <p:cNvGrpSpPr/>
              <p:nvPr/>
            </p:nvGrpSpPr>
            <p:grpSpPr>
              <a:xfrm>
                <a:off x="9431112" y="4317251"/>
                <a:ext cx="4598708" cy="2315158"/>
                <a:chOff x="910192" y="2601267"/>
                <a:chExt cx="3884700" cy="1955700"/>
              </a:xfrm>
            </p:grpSpPr>
            <p:sp>
              <p:nvSpPr>
                <p:cNvPr id="821" name="Google Shape;821;p27"/>
                <p:cNvSpPr/>
                <p:nvPr/>
              </p:nvSpPr>
              <p:spPr>
                <a:xfrm>
                  <a:off x="910192" y="2601267"/>
                  <a:ext cx="3884700" cy="195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22" name="Google Shape;822;p27"/>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Console</a:t>
                  </a:r>
                  <a:endParaRPr b="1" sz="900">
                    <a:latin typeface="Salesforce Sans"/>
                    <a:ea typeface="Salesforce Sans"/>
                    <a:cs typeface="Salesforce Sans"/>
                    <a:sym typeface="Salesforce Sans"/>
                  </a:endParaRPr>
                </a:p>
              </p:txBody>
            </p:sp>
            <p:sp>
              <p:nvSpPr>
                <p:cNvPr id="823" name="Google Shape;823;p27"/>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824" name="Google Shape;824;p27"/>
              <p:cNvPicPr preferRelativeResize="0"/>
              <p:nvPr/>
            </p:nvPicPr>
            <p:blipFill rotWithShape="1">
              <a:blip r:embed="rId11">
                <a:alphaModFix/>
              </a:blip>
              <a:srcRect b="0" l="0" r="0" t="0"/>
              <a:stretch/>
            </p:blipFill>
            <p:spPr>
              <a:xfrm>
                <a:off x="9758112" y="4596477"/>
                <a:ext cx="731520" cy="731520"/>
              </a:xfrm>
              <a:prstGeom prst="rect">
                <a:avLst/>
              </a:prstGeom>
              <a:noFill/>
              <a:ln>
                <a:noFill/>
              </a:ln>
            </p:spPr>
          </p:pic>
        </p:grpSp>
        <p:pic>
          <p:nvPicPr>
            <p:cNvPr id="825" name="Google Shape;825;p27"/>
            <p:cNvPicPr preferRelativeResize="0"/>
            <p:nvPr/>
          </p:nvPicPr>
          <p:blipFill>
            <a:blip r:embed="rId6">
              <a:alphaModFix/>
            </a:blip>
            <a:stretch>
              <a:fillRect/>
            </a:stretch>
          </p:blipFill>
          <p:spPr>
            <a:xfrm>
              <a:off x="22836663" y="6840140"/>
              <a:ext cx="972000" cy="972000"/>
            </a:xfrm>
            <a:prstGeom prst="rect">
              <a:avLst/>
            </a:prstGeom>
            <a:noFill/>
            <a:ln>
              <a:noFill/>
            </a:ln>
          </p:spPr>
        </p:pic>
        <p:pic>
          <p:nvPicPr>
            <p:cNvPr id="826" name="Google Shape;826;p27"/>
            <p:cNvPicPr preferRelativeResize="0"/>
            <p:nvPr/>
          </p:nvPicPr>
          <p:blipFill rotWithShape="1">
            <a:blip r:embed="rId7">
              <a:alphaModFix/>
            </a:blip>
            <a:srcRect b="0" l="0" r="0" t="0"/>
            <a:stretch/>
          </p:blipFill>
          <p:spPr>
            <a:xfrm>
              <a:off x="21854166" y="7013232"/>
              <a:ext cx="640080" cy="640080"/>
            </a:xfrm>
            <a:prstGeom prst="rect">
              <a:avLst/>
            </a:prstGeom>
            <a:noFill/>
            <a:ln>
              <a:noFill/>
            </a:ln>
          </p:spPr>
        </p:pic>
      </p:grpSp>
      <p:grpSp>
        <p:nvGrpSpPr>
          <p:cNvPr id="827" name="Google Shape;827;p27"/>
          <p:cNvGrpSpPr/>
          <p:nvPr/>
        </p:nvGrpSpPr>
        <p:grpSpPr>
          <a:xfrm>
            <a:off x="7156150" y="2574771"/>
            <a:ext cx="1532903" cy="771719"/>
            <a:chOff x="946093" y="2530794"/>
            <a:chExt cx="3884700" cy="1955700"/>
          </a:xfrm>
        </p:grpSpPr>
        <p:sp>
          <p:nvSpPr>
            <p:cNvPr id="828" name="Google Shape;828;p27"/>
            <p:cNvSpPr/>
            <p:nvPr/>
          </p:nvSpPr>
          <p:spPr>
            <a:xfrm>
              <a:off x="946093" y="2530794"/>
              <a:ext cx="3884700" cy="195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29" name="Google Shape;829;p27"/>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Omni-Channel</a:t>
              </a:r>
              <a:endParaRPr b="1" sz="900">
                <a:latin typeface="Salesforce Sans"/>
                <a:ea typeface="Salesforce Sans"/>
                <a:cs typeface="Salesforce Sans"/>
                <a:sym typeface="Salesforce Sans"/>
              </a:endParaRPr>
            </a:p>
          </p:txBody>
        </p:sp>
        <p:sp>
          <p:nvSpPr>
            <p:cNvPr id="830" name="Google Shape;830;p27"/>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831" name="Google Shape;831;p27"/>
          <p:cNvPicPr preferRelativeResize="0"/>
          <p:nvPr/>
        </p:nvPicPr>
        <p:blipFill>
          <a:blip r:embed="rId12">
            <a:alphaModFix/>
          </a:blip>
          <a:stretch>
            <a:fillRect/>
          </a:stretch>
        </p:blipFill>
        <p:spPr>
          <a:xfrm>
            <a:off x="7229400" y="2678025"/>
            <a:ext cx="324000" cy="324000"/>
          </a:xfrm>
          <a:prstGeom prst="rect">
            <a:avLst/>
          </a:prstGeom>
          <a:noFill/>
          <a:ln>
            <a:noFill/>
          </a:ln>
        </p:spPr>
      </p:pic>
      <p:sp>
        <p:nvSpPr>
          <p:cNvPr id="832" name="Google Shape;832;p27"/>
          <p:cNvSpPr txBox="1"/>
          <p:nvPr/>
        </p:nvSpPr>
        <p:spPr>
          <a:xfrm>
            <a:off x="129183" y="4163558"/>
            <a:ext cx="2198100" cy="200100"/>
          </a:xfrm>
          <a:prstGeom prst="rect">
            <a:avLst/>
          </a:prstGeom>
          <a:solidFill>
            <a:srgbClr val="E5E5E5"/>
          </a:solid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rgbClr val="2E2E2E"/>
                </a:solidFill>
                <a:latin typeface="Salesforce Sans"/>
                <a:ea typeface="Salesforce Sans"/>
                <a:cs typeface="Salesforce Sans"/>
                <a:sym typeface="Salesforce Sans"/>
              </a:rPr>
              <a:t>Channels</a:t>
            </a:r>
            <a:endParaRPr sz="700">
              <a:solidFill>
                <a:srgbClr val="2E2E2E"/>
              </a:solidFill>
              <a:latin typeface="Salesforce Sans"/>
              <a:ea typeface="Salesforce Sans"/>
              <a:cs typeface="Salesforce Sans"/>
              <a:sym typeface="Salesforce Sans"/>
            </a:endParaRPr>
          </a:p>
        </p:txBody>
      </p:sp>
      <p:grpSp>
        <p:nvGrpSpPr>
          <p:cNvPr id="833" name="Google Shape;833;p27"/>
          <p:cNvGrpSpPr/>
          <p:nvPr/>
        </p:nvGrpSpPr>
        <p:grpSpPr>
          <a:xfrm>
            <a:off x="7162887" y="3541173"/>
            <a:ext cx="1532903" cy="771719"/>
            <a:chOff x="910142" y="2601273"/>
            <a:chExt cx="3884700" cy="1955700"/>
          </a:xfrm>
        </p:grpSpPr>
        <p:sp>
          <p:nvSpPr>
            <p:cNvPr id="834" name="Google Shape;834;p27"/>
            <p:cNvSpPr/>
            <p:nvPr/>
          </p:nvSpPr>
          <p:spPr>
            <a:xfrm>
              <a:off x="910142" y="2601273"/>
              <a:ext cx="3884700" cy="195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35" name="Google Shape;835;p27"/>
            <p:cNvSpPr txBox="1"/>
            <p:nvPr/>
          </p:nvSpPr>
          <p:spPr>
            <a:xfrm>
              <a:off x="2125716" y="2869333"/>
              <a:ext cx="2254200" cy="546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700">
                  <a:latin typeface="Salesforce Sans"/>
                  <a:ea typeface="Salesforce Sans"/>
                  <a:cs typeface="Salesforce Sans"/>
                  <a:sym typeface="Salesforce Sans"/>
                </a:rPr>
                <a:t>Computer-Telephony Integration (CTI</a:t>
              </a:r>
              <a:endParaRPr b="1" sz="700">
                <a:latin typeface="Salesforce Sans"/>
                <a:ea typeface="Salesforce Sans"/>
                <a:cs typeface="Salesforce Sans"/>
                <a:sym typeface="Salesforce Sans"/>
              </a:endParaRPr>
            </a:p>
          </p:txBody>
        </p:sp>
        <p:sp>
          <p:nvSpPr>
            <p:cNvPr id="836" name="Google Shape;836;p27"/>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grpSp>
      <p:sp>
        <p:nvSpPr>
          <p:cNvPr id="837" name="Google Shape;837;p27"/>
          <p:cNvSpPr/>
          <p:nvPr/>
        </p:nvSpPr>
        <p:spPr>
          <a:xfrm>
            <a:off x="7344330" y="1401874"/>
            <a:ext cx="1657500" cy="1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838" name="Google Shape;838;p27"/>
          <p:cNvPicPr preferRelativeResize="0"/>
          <p:nvPr/>
        </p:nvPicPr>
        <p:blipFill rotWithShape="1">
          <a:blip r:embed="rId13">
            <a:alphaModFix/>
          </a:blip>
          <a:srcRect b="0" l="0" r="0" t="0"/>
          <a:stretch/>
        </p:blipFill>
        <p:spPr>
          <a:xfrm>
            <a:off x="1375587" y="3556759"/>
            <a:ext cx="213360" cy="213360"/>
          </a:xfrm>
          <a:prstGeom prst="rect">
            <a:avLst/>
          </a:prstGeom>
          <a:noFill/>
          <a:ln>
            <a:noFill/>
          </a:ln>
        </p:spPr>
      </p:pic>
      <p:pic>
        <p:nvPicPr>
          <p:cNvPr id="839" name="Google Shape;839;p27"/>
          <p:cNvPicPr preferRelativeResize="0"/>
          <p:nvPr/>
        </p:nvPicPr>
        <p:blipFill>
          <a:blip r:embed="rId14">
            <a:alphaModFix/>
          </a:blip>
          <a:stretch>
            <a:fillRect/>
          </a:stretch>
        </p:blipFill>
        <p:spPr>
          <a:xfrm>
            <a:off x="753233" y="3491988"/>
            <a:ext cx="342900" cy="342900"/>
          </a:xfrm>
          <a:prstGeom prst="rect">
            <a:avLst/>
          </a:prstGeom>
          <a:noFill/>
          <a:ln>
            <a:noFill/>
          </a:ln>
        </p:spPr>
      </p:pic>
      <p:pic>
        <p:nvPicPr>
          <p:cNvPr id="840" name="Google Shape;840;p27"/>
          <p:cNvPicPr preferRelativeResize="0"/>
          <p:nvPr/>
        </p:nvPicPr>
        <p:blipFill>
          <a:blip r:embed="rId15">
            <a:alphaModFix/>
          </a:blip>
          <a:stretch>
            <a:fillRect/>
          </a:stretch>
        </p:blipFill>
        <p:spPr>
          <a:xfrm>
            <a:off x="7746433" y="4507575"/>
            <a:ext cx="324000" cy="324000"/>
          </a:xfrm>
          <a:prstGeom prst="rect">
            <a:avLst/>
          </a:prstGeom>
          <a:noFill/>
          <a:ln>
            <a:noFill/>
          </a:ln>
        </p:spPr>
      </p:pic>
      <p:pic>
        <p:nvPicPr>
          <p:cNvPr id="841" name="Google Shape;841;p27"/>
          <p:cNvPicPr preferRelativeResize="0"/>
          <p:nvPr/>
        </p:nvPicPr>
        <p:blipFill>
          <a:blip r:embed="rId16">
            <a:alphaModFix/>
          </a:blip>
          <a:stretch>
            <a:fillRect/>
          </a:stretch>
        </p:blipFill>
        <p:spPr>
          <a:xfrm>
            <a:off x="7586604" y="3953933"/>
            <a:ext cx="323088" cy="323088"/>
          </a:xfrm>
          <a:prstGeom prst="rect">
            <a:avLst/>
          </a:prstGeom>
          <a:noFill/>
          <a:ln>
            <a:noFill/>
          </a:ln>
        </p:spPr>
      </p:pic>
      <p:pic>
        <p:nvPicPr>
          <p:cNvPr id="842" name="Google Shape;842;p27"/>
          <p:cNvPicPr preferRelativeResize="0"/>
          <p:nvPr/>
        </p:nvPicPr>
        <p:blipFill>
          <a:blip r:embed="rId17">
            <a:alphaModFix/>
          </a:blip>
          <a:stretch>
            <a:fillRect/>
          </a:stretch>
        </p:blipFill>
        <p:spPr>
          <a:xfrm>
            <a:off x="7975521" y="3953933"/>
            <a:ext cx="323088" cy="323088"/>
          </a:xfrm>
          <a:prstGeom prst="rect">
            <a:avLst/>
          </a:prstGeom>
          <a:noFill/>
          <a:ln>
            <a:noFill/>
          </a:ln>
        </p:spPr>
      </p:pic>
      <p:pic>
        <p:nvPicPr>
          <p:cNvPr id="843" name="Google Shape;843;p27"/>
          <p:cNvPicPr preferRelativeResize="0"/>
          <p:nvPr/>
        </p:nvPicPr>
        <p:blipFill>
          <a:blip r:embed="rId15">
            <a:alphaModFix/>
          </a:blip>
          <a:stretch>
            <a:fillRect/>
          </a:stretch>
        </p:blipFill>
        <p:spPr>
          <a:xfrm>
            <a:off x="6147358" y="177525"/>
            <a:ext cx="324000" cy="324000"/>
          </a:xfrm>
          <a:prstGeom prst="rect">
            <a:avLst/>
          </a:prstGeom>
          <a:noFill/>
          <a:ln>
            <a:noFill/>
          </a:ln>
        </p:spPr>
      </p:pic>
      <p:pic>
        <p:nvPicPr>
          <p:cNvPr id="844" name="Google Shape;844;p27"/>
          <p:cNvPicPr preferRelativeResize="0"/>
          <p:nvPr/>
        </p:nvPicPr>
        <p:blipFill rotWithShape="1">
          <a:blip r:embed="rId13">
            <a:alphaModFix/>
          </a:blip>
          <a:srcRect b="0" l="0" r="0" t="0"/>
          <a:stretch/>
        </p:blipFill>
        <p:spPr>
          <a:xfrm>
            <a:off x="5227312" y="642025"/>
            <a:ext cx="213360" cy="213360"/>
          </a:xfrm>
          <a:prstGeom prst="rect">
            <a:avLst/>
          </a:prstGeom>
          <a:noFill/>
          <a:ln>
            <a:noFill/>
          </a:ln>
        </p:spPr>
      </p:pic>
      <p:pic>
        <p:nvPicPr>
          <p:cNvPr id="845" name="Google Shape;845;p27"/>
          <p:cNvPicPr preferRelativeResize="0"/>
          <p:nvPr/>
        </p:nvPicPr>
        <p:blipFill>
          <a:blip r:embed="rId14">
            <a:alphaModFix/>
          </a:blip>
          <a:stretch>
            <a:fillRect/>
          </a:stretch>
        </p:blipFill>
        <p:spPr>
          <a:xfrm>
            <a:off x="7111842" y="168071"/>
            <a:ext cx="342900" cy="342900"/>
          </a:xfrm>
          <a:prstGeom prst="rect">
            <a:avLst/>
          </a:prstGeom>
          <a:noFill/>
          <a:ln>
            <a:noFill/>
          </a:ln>
        </p:spPr>
      </p:pic>
      <p:pic>
        <p:nvPicPr>
          <p:cNvPr id="846" name="Google Shape;846;p27"/>
          <p:cNvPicPr preferRelativeResize="0"/>
          <p:nvPr/>
        </p:nvPicPr>
        <p:blipFill>
          <a:blip r:embed="rId16">
            <a:alphaModFix/>
          </a:blip>
          <a:stretch>
            <a:fillRect/>
          </a:stretch>
        </p:blipFill>
        <p:spPr>
          <a:xfrm>
            <a:off x="7122713" y="507754"/>
            <a:ext cx="323088" cy="323088"/>
          </a:xfrm>
          <a:prstGeom prst="rect">
            <a:avLst/>
          </a:prstGeom>
          <a:noFill/>
          <a:ln>
            <a:noFill/>
          </a:ln>
        </p:spPr>
      </p:pic>
      <p:sp>
        <p:nvSpPr>
          <p:cNvPr id="847" name="Google Shape;847;p27"/>
          <p:cNvSpPr txBox="1"/>
          <p:nvPr/>
        </p:nvSpPr>
        <p:spPr>
          <a:xfrm>
            <a:off x="7445800" y="257175"/>
            <a:ext cx="6024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Open Commerce API (OCAPI)</a:t>
            </a:r>
            <a:endParaRPr sz="500">
              <a:latin typeface="Proxima Nova"/>
              <a:ea typeface="Proxima Nova"/>
              <a:cs typeface="Proxima Nova"/>
              <a:sym typeface="Proxima Nova"/>
            </a:endParaRPr>
          </a:p>
        </p:txBody>
      </p:sp>
      <p:pic>
        <p:nvPicPr>
          <p:cNvPr id="848" name="Google Shape;848;p27"/>
          <p:cNvPicPr preferRelativeResize="0"/>
          <p:nvPr/>
        </p:nvPicPr>
        <p:blipFill>
          <a:blip r:embed="rId17">
            <a:alphaModFix/>
          </a:blip>
          <a:stretch>
            <a:fillRect/>
          </a:stretch>
        </p:blipFill>
        <p:spPr>
          <a:xfrm>
            <a:off x="8095221" y="177563"/>
            <a:ext cx="323088" cy="323088"/>
          </a:xfrm>
          <a:prstGeom prst="rect">
            <a:avLst/>
          </a:prstGeom>
          <a:noFill/>
          <a:ln>
            <a:noFill/>
          </a:ln>
        </p:spPr>
      </p:pic>
      <p:sp>
        <p:nvSpPr>
          <p:cNvPr id="849" name="Google Shape;849;p27"/>
          <p:cNvSpPr txBox="1"/>
          <p:nvPr/>
        </p:nvSpPr>
        <p:spPr>
          <a:xfrm>
            <a:off x="8409646" y="231359"/>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Partner Application</a:t>
            </a:r>
            <a:endParaRPr sz="500">
              <a:latin typeface="Proxima Nova"/>
              <a:ea typeface="Proxima Nova"/>
              <a:cs typeface="Proxima Nova"/>
              <a:sym typeface="Proxima Nova"/>
            </a:endParaRPr>
          </a:p>
        </p:txBody>
      </p:sp>
      <p:sp>
        <p:nvSpPr>
          <p:cNvPr id="850" name="Google Shape;850;p27"/>
          <p:cNvSpPr txBox="1"/>
          <p:nvPr/>
        </p:nvSpPr>
        <p:spPr>
          <a:xfrm>
            <a:off x="5482796" y="640951"/>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Order Management</a:t>
            </a:r>
            <a:endParaRPr sz="500">
              <a:latin typeface="Proxima Nova"/>
              <a:ea typeface="Proxima Nova"/>
              <a:cs typeface="Proxima Nova"/>
              <a:sym typeface="Proxima Nova"/>
            </a:endParaRPr>
          </a:p>
        </p:txBody>
      </p:sp>
      <p:pic>
        <p:nvPicPr>
          <p:cNvPr id="851" name="Google Shape;851;p27"/>
          <p:cNvPicPr preferRelativeResize="0"/>
          <p:nvPr/>
        </p:nvPicPr>
        <p:blipFill rotWithShape="1">
          <a:blip r:embed="rId10">
            <a:alphaModFix/>
          </a:blip>
          <a:srcRect b="0" l="0" r="0" t="0"/>
          <a:stretch/>
        </p:blipFill>
        <p:spPr>
          <a:xfrm>
            <a:off x="8150086" y="562615"/>
            <a:ext cx="213360" cy="213360"/>
          </a:xfrm>
          <a:prstGeom prst="rect">
            <a:avLst/>
          </a:prstGeom>
          <a:noFill/>
          <a:ln>
            <a:noFill/>
          </a:ln>
        </p:spPr>
      </p:pic>
      <p:sp>
        <p:nvSpPr>
          <p:cNvPr id="852" name="Google Shape;852;p27"/>
          <p:cNvSpPr txBox="1"/>
          <p:nvPr/>
        </p:nvSpPr>
        <p:spPr>
          <a:xfrm>
            <a:off x="8409646" y="60004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Voice/SMS</a:t>
            </a:r>
            <a:endParaRPr sz="500">
              <a:latin typeface="Proxima Nova"/>
              <a:ea typeface="Proxima Nova"/>
              <a:cs typeface="Proxima Nova"/>
              <a:sym typeface="Proxima Nova"/>
            </a:endParaRPr>
          </a:p>
        </p:txBody>
      </p:sp>
      <p:pic>
        <p:nvPicPr>
          <p:cNvPr id="853" name="Google Shape;853;p27"/>
          <p:cNvPicPr preferRelativeResize="0"/>
          <p:nvPr/>
        </p:nvPicPr>
        <p:blipFill rotWithShape="1">
          <a:blip r:embed="rId18">
            <a:alphaModFix/>
          </a:blip>
          <a:srcRect b="0" l="0" r="0" t="0"/>
          <a:stretch/>
        </p:blipFill>
        <p:spPr>
          <a:xfrm>
            <a:off x="274115" y="1145013"/>
            <a:ext cx="265176" cy="265176"/>
          </a:xfrm>
          <a:prstGeom prst="rect">
            <a:avLst/>
          </a:prstGeom>
          <a:noFill/>
          <a:ln>
            <a:noFill/>
          </a:ln>
        </p:spPr>
      </p:pic>
      <p:pic>
        <p:nvPicPr>
          <p:cNvPr id="854" name="Google Shape;854;p27"/>
          <p:cNvPicPr preferRelativeResize="0"/>
          <p:nvPr/>
        </p:nvPicPr>
        <p:blipFill rotWithShape="1">
          <a:blip r:embed="rId19">
            <a:alphaModFix/>
          </a:blip>
          <a:srcRect b="0" l="0" r="0" t="0"/>
          <a:stretch/>
        </p:blipFill>
        <p:spPr>
          <a:xfrm>
            <a:off x="7284720" y="3621530"/>
            <a:ext cx="213360" cy="2133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grpSp>
        <p:nvGrpSpPr>
          <p:cNvPr id="859" name="Google Shape;859;p28"/>
          <p:cNvGrpSpPr/>
          <p:nvPr/>
        </p:nvGrpSpPr>
        <p:grpSpPr>
          <a:xfrm>
            <a:off x="6809400" y="1071922"/>
            <a:ext cx="2198063" cy="2842058"/>
            <a:chOff x="1885439" y="2347092"/>
            <a:chExt cx="5465100" cy="7248300"/>
          </a:xfrm>
        </p:grpSpPr>
        <p:sp>
          <p:nvSpPr>
            <p:cNvPr id="860" name="Google Shape;860;p28"/>
            <p:cNvSpPr/>
            <p:nvPr/>
          </p:nvSpPr>
          <p:spPr>
            <a:xfrm>
              <a:off x="1885439" y="2347092"/>
              <a:ext cx="5465100" cy="72483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61" name="Google Shape;861;p28"/>
            <p:cNvSpPr txBox="1"/>
            <p:nvPr/>
          </p:nvSpPr>
          <p:spPr>
            <a:xfrm>
              <a:off x="3131068" y="2732605"/>
              <a:ext cx="3884400" cy="353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Cloud</a:t>
              </a:r>
              <a:endParaRPr b="1" sz="900">
                <a:latin typeface="Salesforce Sans"/>
                <a:ea typeface="Salesforce Sans"/>
                <a:cs typeface="Salesforce Sans"/>
                <a:sym typeface="Salesforce Sans"/>
              </a:endParaRPr>
            </a:p>
          </p:txBody>
        </p:sp>
      </p:grpSp>
      <p:pic>
        <p:nvPicPr>
          <p:cNvPr id="862" name="Google Shape;862;p28"/>
          <p:cNvPicPr preferRelativeResize="0"/>
          <p:nvPr/>
        </p:nvPicPr>
        <p:blipFill rotWithShape="1">
          <a:blip r:embed="rId3">
            <a:alphaModFix/>
          </a:blip>
          <a:srcRect b="0" l="0" r="0" t="0"/>
          <a:stretch/>
        </p:blipFill>
        <p:spPr>
          <a:xfrm>
            <a:off x="6956435" y="1139747"/>
            <a:ext cx="263664" cy="262121"/>
          </a:xfrm>
          <a:prstGeom prst="rect">
            <a:avLst/>
          </a:prstGeom>
          <a:noFill/>
          <a:ln>
            <a:noFill/>
          </a:ln>
        </p:spPr>
      </p:pic>
      <p:grpSp>
        <p:nvGrpSpPr>
          <p:cNvPr id="863" name="Google Shape;863;p28"/>
          <p:cNvGrpSpPr/>
          <p:nvPr/>
        </p:nvGrpSpPr>
        <p:grpSpPr>
          <a:xfrm>
            <a:off x="129179" y="1071896"/>
            <a:ext cx="2198063" cy="3889320"/>
            <a:chOff x="1885436" y="2347099"/>
            <a:chExt cx="5465100" cy="9168600"/>
          </a:xfrm>
        </p:grpSpPr>
        <p:sp>
          <p:nvSpPr>
            <p:cNvPr id="864" name="Google Shape;864;p28"/>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65" name="Google Shape;865;p28"/>
            <p:cNvSpPr txBox="1"/>
            <p:nvPr/>
          </p:nvSpPr>
          <p:spPr>
            <a:xfrm>
              <a:off x="3131068" y="2732605"/>
              <a:ext cx="3884400" cy="32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 Cloud</a:t>
              </a:r>
              <a:endParaRPr b="1" sz="900">
                <a:latin typeface="Salesforce Sans"/>
                <a:ea typeface="Salesforce Sans"/>
                <a:cs typeface="Salesforce Sans"/>
                <a:sym typeface="Salesforce Sans"/>
              </a:endParaRPr>
            </a:p>
          </p:txBody>
        </p:sp>
      </p:grpSp>
      <p:sp>
        <p:nvSpPr>
          <p:cNvPr id="866" name="Google Shape;866;p28"/>
          <p:cNvSpPr/>
          <p:nvPr/>
        </p:nvSpPr>
        <p:spPr>
          <a:xfrm>
            <a:off x="653516" y="1401874"/>
            <a:ext cx="1657500" cy="1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67" name="Google Shape;867;p28"/>
          <p:cNvGrpSpPr/>
          <p:nvPr/>
        </p:nvGrpSpPr>
        <p:grpSpPr>
          <a:xfrm>
            <a:off x="274180" y="1608193"/>
            <a:ext cx="1908360" cy="2368914"/>
            <a:chOff x="1885445" y="2347092"/>
            <a:chExt cx="5130000" cy="7295700"/>
          </a:xfrm>
        </p:grpSpPr>
        <p:sp>
          <p:nvSpPr>
            <p:cNvPr id="868" name="Google Shape;868;p28"/>
            <p:cNvSpPr/>
            <p:nvPr/>
          </p:nvSpPr>
          <p:spPr>
            <a:xfrm>
              <a:off x="1885445" y="2347092"/>
              <a:ext cx="5130000" cy="729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69" name="Google Shape;869;p28"/>
            <p:cNvSpPr txBox="1"/>
            <p:nvPr/>
          </p:nvSpPr>
          <p:spPr>
            <a:xfrm>
              <a:off x="3131076" y="2732600"/>
              <a:ext cx="3712200" cy="426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Chat</a:t>
              </a:r>
              <a:endParaRPr b="1" sz="900">
                <a:latin typeface="Salesforce Sans"/>
                <a:ea typeface="Salesforce Sans"/>
                <a:cs typeface="Salesforce Sans"/>
                <a:sym typeface="Salesforce Sans"/>
              </a:endParaRPr>
            </a:p>
          </p:txBody>
        </p:sp>
      </p:grpSp>
      <p:sp>
        <p:nvSpPr>
          <p:cNvPr id="870" name="Google Shape;870;p28"/>
          <p:cNvSpPr/>
          <p:nvPr/>
        </p:nvSpPr>
        <p:spPr>
          <a:xfrm>
            <a:off x="757575" y="1876200"/>
            <a:ext cx="13809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71" name="Google Shape;871;p28"/>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72" name="Google Shape;872;p28"/>
          <p:cNvGrpSpPr/>
          <p:nvPr/>
        </p:nvGrpSpPr>
        <p:grpSpPr>
          <a:xfrm>
            <a:off x="25700" y="0"/>
            <a:ext cx="9144000" cy="986849"/>
            <a:chOff x="0" y="0"/>
            <a:chExt cx="18288000" cy="2066267"/>
          </a:xfrm>
        </p:grpSpPr>
        <p:sp>
          <p:nvSpPr>
            <p:cNvPr id="873" name="Google Shape;873;p28"/>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874" name="Google Shape;874;p28"/>
            <p:cNvPicPr preferRelativeResize="0"/>
            <p:nvPr/>
          </p:nvPicPr>
          <p:blipFill>
            <a:blip r:embed="rId4">
              <a:alphaModFix/>
            </a:blip>
            <a:stretch>
              <a:fillRect/>
            </a:stretch>
          </p:blipFill>
          <p:spPr>
            <a:xfrm>
              <a:off x="0" y="0"/>
              <a:ext cx="18288000" cy="2066267"/>
            </a:xfrm>
            <a:prstGeom prst="rect">
              <a:avLst/>
            </a:prstGeom>
            <a:noFill/>
            <a:ln>
              <a:noFill/>
            </a:ln>
          </p:spPr>
        </p:pic>
        <p:sp>
          <p:nvSpPr>
            <p:cNvPr id="875" name="Google Shape;875;p28"/>
            <p:cNvSpPr txBox="1"/>
            <p:nvPr/>
          </p:nvSpPr>
          <p:spPr>
            <a:xfrm>
              <a:off x="421250" y="1397648"/>
              <a:ext cx="6385500" cy="63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4 Documentation and Implementation diagram shows the components involved in a portion of the overall order on behalf of (OOBO) process with the finest-grain details.</a:t>
              </a:r>
              <a:endParaRPr sz="600">
                <a:solidFill>
                  <a:srgbClr val="032D60"/>
                </a:solidFill>
                <a:latin typeface="Salesforce Sans"/>
                <a:ea typeface="Salesforce Sans"/>
                <a:cs typeface="Salesforce Sans"/>
                <a:sym typeface="Salesforce Sans"/>
              </a:endParaRPr>
            </a:p>
          </p:txBody>
        </p:sp>
        <p:sp>
          <p:nvSpPr>
            <p:cNvPr id="876" name="Google Shape;876;p28"/>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877" name="Google Shape;877;p28"/>
            <p:cNvSpPr txBox="1"/>
            <p:nvPr/>
          </p:nvSpPr>
          <p:spPr>
            <a:xfrm>
              <a:off x="421233" y="915044"/>
              <a:ext cx="66396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Order on Behalf via Chat Solution Architecture</a:t>
              </a:r>
              <a:endParaRPr sz="1200">
                <a:solidFill>
                  <a:srgbClr val="032D60"/>
                </a:solidFill>
                <a:latin typeface="Salesforce Sans"/>
                <a:ea typeface="Salesforce Sans"/>
                <a:cs typeface="Salesforce Sans"/>
                <a:sym typeface="Salesforce Sans"/>
              </a:endParaRPr>
            </a:p>
          </p:txBody>
        </p:sp>
      </p:grpSp>
      <p:sp>
        <p:nvSpPr>
          <p:cNvPr id="878" name="Google Shape;878;p28"/>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79" name="Google Shape;879;p28"/>
          <p:cNvGrpSpPr/>
          <p:nvPr/>
        </p:nvGrpSpPr>
        <p:grpSpPr>
          <a:xfrm>
            <a:off x="2182198" y="1557588"/>
            <a:ext cx="4620683" cy="215492"/>
            <a:chOff x="5213891" y="4702022"/>
            <a:chExt cx="2971500" cy="972000"/>
          </a:xfrm>
        </p:grpSpPr>
        <p:cxnSp>
          <p:nvCxnSpPr>
            <p:cNvPr id="880" name="Google Shape;880;p28"/>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881" name="Google Shape;881;p28"/>
            <p:cNvSpPr/>
            <p:nvPr/>
          </p:nvSpPr>
          <p:spPr>
            <a:xfrm>
              <a:off x="5805342" y="4702022"/>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882" name="Google Shape;882;p28"/>
            <p:cNvSpPr txBox="1"/>
            <p:nvPr/>
          </p:nvSpPr>
          <p:spPr>
            <a:xfrm>
              <a:off x="5952855" y="4979688"/>
              <a:ext cx="14019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304800" rtl="0" algn="ctr">
                <a:spcBef>
                  <a:spcPts val="0"/>
                </a:spcBef>
                <a:spcAft>
                  <a:spcPts val="0"/>
                </a:spcAft>
                <a:buNone/>
              </a:pPr>
              <a:r>
                <a:rPr b="1" lang="en" sz="600">
                  <a:solidFill>
                    <a:srgbClr val="2E2E2E"/>
                  </a:solidFill>
                  <a:latin typeface="Salesforce Sans"/>
                  <a:ea typeface="Salesforce Sans"/>
                  <a:cs typeface="Salesforce Sans"/>
                  <a:sym typeface="Salesforce Sans"/>
                </a:rPr>
                <a:t>1. Customer initiates chat request</a:t>
              </a:r>
              <a:endParaRPr b="1" sz="600">
                <a:solidFill>
                  <a:srgbClr val="2E2E2E"/>
                </a:solidFill>
                <a:latin typeface="Salesforce Sans"/>
                <a:ea typeface="Salesforce Sans"/>
                <a:cs typeface="Salesforce Sans"/>
                <a:sym typeface="Salesforce Sans"/>
              </a:endParaRPr>
            </a:p>
          </p:txBody>
        </p:sp>
      </p:grpSp>
      <p:pic>
        <p:nvPicPr>
          <p:cNvPr id="883" name="Google Shape;883;p28"/>
          <p:cNvPicPr preferRelativeResize="0"/>
          <p:nvPr/>
        </p:nvPicPr>
        <p:blipFill>
          <a:blip r:embed="rId5">
            <a:alphaModFix/>
          </a:blip>
          <a:stretch>
            <a:fillRect/>
          </a:stretch>
        </p:blipFill>
        <p:spPr>
          <a:xfrm>
            <a:off x="5936846" y="158542"/>
            <a:ext cx="324000" cy="324000"/>
          </a:xfrm>
          <a:prstGeom prst="rect">
            <a:avLst/>
          </a:prstGeom>
          <a:noFill/>
          <a:ln>
            <a:noFill/>
          </a:ln>
        </p:spPr>
      </p:pic>
      <p:pic>
        <p:nvPicPr>
          <p:cNvPr id="884" name="Google Shape;884;p28"/>
          <p:cNvPicPr preferRelativeResize="0"/>
          <p:nvPr/>
        </p:nvPicPr>
        <p:blipFill rotWithShape="1">
          <a:blip r:embed="rId6">
            <a:alphaModFix/>
          </a:blip>
          <a:srcRect b="0" l="0" r="0" t="0"/>
          <a:stretch/>
        </p:blipFill>
        <p:spPr>
          <a:xfrm>
            <a:off x="5227318" y="394748"/>
            <a:ext cx="213360" cy="213360"/>
          </a:xfrm>
          <a:prstGeom prst="rect">
            <a:avLst/>
          </a:prstGeom>
          <a:noFill/>
          <a:ln>
            <a:noFill/>
          </a:ln>
        </p:spPr>
      </p:pic>
      <p:sp>
        <p:nvSpPr>
          <p:cNvPr id="885" name="Google Shape;885;p28"/>
          <p:cNvSpPr txBox="1"/>
          <p:nvPr/>
        </p:nvSpPr>
        <p:spPr>
          <a:xfrm>
            <a:off x="5486400" y="43218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 Bot</a:t>
            </a:r>
            <a:endParaRPr sz="500">
              <a:latin typeface="Proxima Nova"/>
              <a:ea typeface="Proxima Nova"/>
              <a:cs typeface="Proxima Nova"/>
              <a:sym typeface="Proxima Nova"/>
            </a:endParaRPr>
          </a:p>
        </p:txBody>
      </p:sp>
      <p:sp>
        <p:nvSpPr>
          <p:cNvPr id="886" name="Google Shape;886;p28"/>
          <p:cNvSpPr txBox="1"/>
          <p:nvPr/>
        </p:nvSpPr>
        <p:spPr>
          <a:xfrm>
            <a:off x="6249773" y="251293"/>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Live Chat</a:t>
            </a:r>
            <a:endParaRPr sz="500">
              <a:latin typeface="Proxima Nova"/>
              <a:ea typeface="Proxima Nova"/>
              <a:cs typeface="Proxima Nova"/>
              <a:sym typeface="Proxima Nova"/>
            </a:endParaRPr>
          </a:p>
        </p:txBody>
      </p:sp>
      <p:pic>
        <p:nvPicPr>
          <p:cNvPr id="887" name="Google Shape;887;p28"/>
          <p:cNvPicPr preferRelativeResize="0"/>
          <p:nvPr/>
        </p:nvPicPr>
        <p:blipFill>
          <a:blip r:embed="rId5">
            <a:alphaModFix/>
          </a:blip>
          <a:stretch>
            <a:fillRect/>
          </a:stretch>
        </p:blipFill>
        <p:spPr>
          <a:xfrm>
            <a:off x="361800" y="1617675"/>
            <a:ext cx="324000" cy="324000"/>
          </a:xfrm>
          <a:prstGeom prst="rect">
            <a:avLst/>
          </a:prstGeom>
          <a:noFill/>
          <a:ln>
            <a:noFill/>
          </a:ln>
        </p:spPr>
      </p:pic>
      <p:sp>
        <p:nvSpPr>
          <p:cNvPr id="888" name="Google Shape;888;p28"/>
          <p:cNvSpPr/>
          <p:nvPr/>
        </p:nvSpPr>
        <p:spPr>
          <a:xfrm>
            <a:off x="7333716" y="1418174"/>
            <a:ext cx="1657500" cy="16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89" name="Google Shape;889;p28"/>
          <p:cNvGrpSpPr/>
          <p:nvPr/>
        </p:nvGrpSpPr>
        <p:grpSpPr>
          <a:xfrm>
            <a:off x="6809392" y="4401942"/>
            <a:ext cx="2198080" cy="595925"/>
            <a:chOff x="946093" y="2852650"/>
            <a:chExt cx="5570400" cy="1510200"/>
          </a:xfrm>
        </p:grpSpPr>
        <p:sp>
          <p:nvSpPr>
            <p:cNvPr id="890" name="Google Shape;890;p28"/>
            <p:cNvSpPr/>
            <p:nvPr/>
          </p:nvSpPr>
          <p:spPr>
            <a:xfrm>
              <a:off x="946093" y="2852650"/>
              <a:ext cx="5570400" cy="1510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91" name="Google Shape;891;p28"/>
            <p:cNvSpPr txBox="1"/>
            <p:nvPr/>
          </p:nvSpPr>
          <p:spPr>
            <a:xfrm>
              <a:off x="2080491" y="3358594"/>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Email</a:t>
              </a:r>
              <a:endParaRPr b="1" sz="900">
                <a:latin typeface="Salesforce Sans"/>
                <a:ea typeface="Salesforce Sans"/>
                <a:cs typeface="Salesforce Sans"/>
                <a:sym typeface="Salesforce Sans"/>
              </a:endParaRPr>
            </a:p>
          </p:txBody>
        </p:sp>
        <p:sp>
          <p:nvSpPr>
            <p:cNvPr id="892" name="Google Shape;892;p28"/>
            <p:cNvSpPr/>
            <p:nvPr/>
          </p:nvSpPr>
          <p:spPr>
            <a:xfrm flipH="1" rot="10800000">
              <a:off x="2081705" y="3764143"/>
              <a:ext cx="4395000" cy="39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893" name="Google Shape;893;p28"/>
          <p:cNvPicPr preferRelativeResize="0"/>
          <p:nvPr/>
        </p:nvPicPr>
        <p:blipFill>
          <a:blip r:embed="rId7">
            <a:alphaModFix/>
          </a:blip>
          <a:stretch>
            <a:fillRect/>
          </a:stretch>
        </p:blipFill>
        <p:spPr>
          <a:xfrm>
            <a:off x="6858000" y="4483975"/>
            <a:ext cx="324000" cy="324000"/>
          </a:xfrm>
          <a:prstGeom prst="rect">
            <a:avLst/>
          </a:prstGeom>
          <a:noFill/>
          <a:ln>
            <a:noFill/>
          </a:ln>
        </p:spPr>
      </p:pic>
      <p:pic>
        <p:nvPicPr>
          <p:cNvPr id="894" name="Google Shape;894;p28"/>
          <p:cNvPicPr preferRelativeResize="0"/>
          <p:nvPr/>
        </p:nvPicPr>
        <p:blipFill>
          <a:blip r:embed="rId8">
            <a:alphaModFix/>
          </a:blip>
          <a:stretch>
            <a:fillRect/>
          </a:stretch>
        </p:blipFill>
        <p:spPr>
          <a:xfrm>
            <a:off x="5937300" y="487854"/>
            <a:ext cx="323088" cy="323088"/>
          </a:xfrm>
          <a:prstGeom prst="rect">
            <a:avLst/>
          </a:prstGeom>
          <a:noFill/>
          <a:ln>
            <a:noFill/>
          </a:ln>
        </p:spPr>
      </p:pic>
      <p:sp>
        <p:nvSpPr>
          <p:cNvPr id="895" name="Google Shape;895;p28"/>
          <p:cNvSpPr txBox="1"/>
          <p:nvPr/>
        </p:nvSpPr>
        <p:spPr>
          <a:xfrm>
            <a:off x="6234992" y="541650"/>
            <a:ext cx="6024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Open Commerce API (OCAPI)</a:t>
            </a:r>
            <a:endParaRPr sz="500">
              <a:latin typeface="Proxima Nova"/>
              <a:ea typeface="Proxima Nova"/>
              <a:cs typeface="Proxima Nova"/>
              <a:sym typeface="Proxima Nova"/>
            </a:endParaRPr>
          </a:p>
        </p:txBody>
      </p:sp>
      <p:pic>
        <p:nvPicPr>
          <p:cNvPr id="896" name="Google Shape;896;p28"/>
          <p:cNvPicPr preferRelativeResize="0"/>
          <p:nvPr/>
        </p:nvPicPr>
        <p:blipFill rotWithShape="1">
          <a:blip r:embed="rId9">
            <a:alphaModFix/>
          </a:blip>
          <a:srcRect b="0" l="0" r="0" t="0"/>
          <a:stretch/>
        </p:blipFill>
        <p:spPr>
          <a:xfrm>
            <a:off x="302682" y="1155677"/>
            <a:ext cx="243840" cy="243840"/>
          </a:xfrm>
          <a:prstGeom prst="rect">
            <a:avLst/>
          </a:prstGeom>
          <a:noFill/>
          <a:ln>
            <a:noFill/>
          </a:ln>
        </p:spPr>
      </p:pic>
      <p:grpSp>
        <p:nvGrpSpPr>
          <p:cNvPr id="897" name="Google Shape;897;p28"/>
          <p:cNvGrpSpPr/>
          <p:nvPr/>
        </p:nvGrpSpPr>
        <p:grpSpPr>
          <a:xfrm>
            <a:off x="7141297" y="1582806"/>
            <a:ext cx="1532749" cy="1152196"/>
            <a:chOff x="20587750" y="4825100"/>
            <a:chExt cx="4598708" cy="3456933"/>
          </a:xfrm>
        </p:grpSpPr>
        <p:grpSp>
          <p:nvGrpSpPr>
            <p:cNvPr id="898" name="Google Shape;898;p28"/>
            <p:cNvGrpSpPr/>
            <p:nvPr/>
          </p:nvGrpSpPr>
          <p:grpSpPr>
            <a:xfrm>
              <a:off x="20587750" y="4825100"/>
              <a:ext cx="4598708" cy="3456933"/>
              <a:chOff x="20340725" y="5573175"/>
              <a:chExt cx="4598708" cy="3456933"/>
            </a:xfrm>
          </p:grpSpPr>
          <p:grpSp>
            <p:nvGrpSpPr>
              <p:cNvPr id="899" name="Google Shape;899;p28"/>
              <p:cNvGrpSpPr/>
              <p:nvPr/>
            </p:nvGrpSpPr>
            <p:grpSpPr>
              <a:xfrm>
                <a:off x="20340725" y="5573175"/>
                <a:ext cx="4598708" cy="3456933"/>
                <a:chOff x="9431112" y="4317250"/>
                <a:chExt cx="4598708" cy="3456933"/>
              </a:xfrm>
            </p:grpSpPr>
            <p:grpSp>
              <p:nvGrpSpPr>
                <p:cNvPr id="900" name="Google Shape;900;p28"/>
                <p:cNvGrpSpPr/>
                <p:nvPr/>
              </p:nvGrpSpPr>
              <p:grpSpPr>
                <a:xfrm>
                  <a:off x="9431112" y="4317250"/>
                  <a:ext cx="4598708" cy="3456933"/>
                  <a:chOff x="910192" y="2601266"/>
                  <a:chExt cx="3884700" cy="2920200"/>
                </a:xfrm>
              </p:grpSpPr>
              <p:sp>
                <p:nvSpPr>
                  <p:cNvPr id="901" name="Google Shape;901;p28"/>
                  <p:cNvSpPr/>
                  <p:nvPr/>
                </p:nvSpPr>
                <p:spPr>
                  <a:xfrm>
                    <a:off x="910192" y="2601266"/>
                    <a:ext cx="3884700" cy="2920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rPr lang="en" sz="700"/>
                      <a:t>			</a:t>
                    </a:r>
                    <a:endParaRPr sz="700"/>
                  </a:p>
                </p:txBody>
              </p:sp>
              <p:sp>
                <p:nvSpPr>
                  <p:cNvPr id="902" name="Google Shape;902;p28"/>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Console</a:t>
                    </a:r>
                    <a:endParaRPr b="1" sz="900">
                      <a:latin typeface="Salesforce Sans"/>
                      <a:ea typeface="Salesforce Sans"/>
                      <a:cs typeface="Salesforce Sans"/>
                      <a:sym typeface="Salesforce Sans"/>
                    </a:endParaRPr>
                  </a:p>
                </p:txBody>
              </p:sp>
              <p:sp>
                <p:nvSpPr>
                  <p:cNvPr id="903" name="Google Shape;903;p28"/>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904" name="Google Shape;904;p28"/>
                <p:cNvPicPr preferRelativeResize="0"/>
                <p:nvPr/>
              </p:nvPicPr>
              <p:blipFill rotWithShape="1">
                <a:blip r:embed="rId10">
                  <a:alphaModFix/>
                </a:blip>
                <a:srcRect b="0" l="0" r="0" t="0"/>
                <a:stretch/>
              </p:blipFill>
              <p:spPr>
                <a:xfrm>
                  <a:off x="9758112" y="4596477"/>
                  <a:ext cx="731520" cy="731520"/>
                </a:xfrm>
                <a:prstGeom prst="rect">
                  <a:avLst/>
                </a:prstGeom>
                <a:noFill/>
                <a:ln>
                  <a:noFill/>
                </a:ln>
              </p:spPr>
            </p:pic>
          </p:grpSp>
          <p:pic>
            <p:nvPicPr>
              <p:cNvPr id="905" name="Google Shape;905;p28"/>
              <p:cNvPicPr preferRelativeResize="0"/>
              <p:nvPr/>
            </p:nvPicPr>
            <p:blipFill>
              <a:blip r:embed="rId5">
                <a:alphaModFix/>
              </a:blip>
              <a:stretch>
                <a:fillRect/>
              </a:stretch>
            </p:blipFill>
            <p:spPr>
              <a:xfrm>
                <a:off x="22154075" y="7953653"/>
                <a:ext cx="972000" cy="972000"/>
              </a:xfrm>
              <a:prstGeom prst="rect">
                <a:avLst/>
              </a:prstGeom>
              <a:noFill/>
              <a:ln>
                <a:noFill/>
              </a:ln>
            </p:spPr>
          </p:pic>
        </p:grpSp>
        <p:sp>
          <p:nvSpPr>
            <p:cNvPr id="906" name="Google Shape;906;p28"/>
            <p:cNvSpPr txBox="1"/>
            <p:nvPr/>
          </p:nvSpPr>
          <p:spPr>
            <a:xfrm>
              <a:off x="21881952" y="6129000"/>
              <a:ext cx="2010300" cy="972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Chat Queue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Chat Logs</a:t>
              </a:r>
              <a:endParaRPr sz="700">
                <a:latin typeface="Salesforce Sans"/>
                <a:ea typeface="Salesforce Sans"/>
                <a:cs typeface="Salesforce Sans"/>
                <a:sym typeface="Salesforce Sans"/>
              </a:endParaRPr>
            </a:p>
          </p:txBody>
        </p:sp>
      </p:grpSp>
      <p:grpSp>
        <p:nvGrpSpPr>
          <p:cNvPr id="907" name="Google Shape;907;p28"/>
          <p:cNvGrpSpPr/>
          <p:nvPr/>
        </p:nvGrpSpPr>
        <p:grpSpPr>
          <a:xfrm>
            <a:off x="7155462" y="2803050"/>
            <a:ext cx="1532749" cy="771642"/>
            <a:chOff x="20630250" y="9629313"/>
            <a:chExt cx="4598708" cy="2315158"/>
          </a:xfrm>
        </p:grpSpPr>
        <p:grpSp>
          <p:nvGrpSpPr>
            <p:cNvPr id="908" name="Google Shape;908;p28"/>
            <p:cNvGrpSpPr/>
            <p:nvPr/>
          </p:nvGrpSpPr>
          <p:grpSpPr>
            <a:xfrm>
              <a:off x="20630250" y="9629313"/>
              <a:ext cx="4598708" cy="2315158"/>
              <a:chOff x="20630250" y="7724313"/>
              <a:chExt cx="4598708" cy="2315158"/>
            </a:xfrm>
          </p:grpSpPr>
          <p:grpSp>
            <p:nvGrpSpPr>
              <p:cNvPr id="909" name="Google Shape;909;p28"/>
              <p:cNvGrpSpPr/>
              <p:nvPr/>
            </p:nvGrpSpPr>
            <p:grpSpPr>
              <a:xfrm>
                <a:off x="20630250" y="7724313"/>
                <a:ext cx="4598708" cy="2315158"/>
                <a:chOff x="946093" y="2530794"/>
                <a:chExt cx="3884700" cy="1955700"/>
              </a:xfrm>
            </p:grpSpPr>
            <p:sp>
              <p:nvSpPr>
                <p:cNvPr id="910" name="Google Shape;910;p28"/>
                <p:cNvSpPr/>
                <p:nvPr/>
              </p:nvSpPr>
              <p:spPr>
                <a:xfrm>
                  <a:off x="946093" y="2530794"/>
                  <a:ext cx="3884700" cy="1955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911" name="Google Shape;911;p28"/>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Omni-Channel</a:t>
                  </a:r>
                  <a:endParaRPr b="1" sz="900">
                    <a:latin typeface="Salesforce Sans"/>
                    <a:ea typeface="Salesforce Sans"/>
                    <a:cs typeface="Salesforce Sans"/>
                    <a:sym typeface="Salesforce Sans"/>
                  </a:endParaRPr>
                </a:p>
              </p:txBody>
            </p:sp>
            <p:sp>
              <p:nvSpPr>
                <p:cNvPr id="912" name="Google Shape;912;p28"/>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913" name="Google Shape;913;p28"/>
              <p:cNvPicPr preferRelativeResize="0"/>
              <p:nvPr/>
            </p:nvPicPr>
            <p:blipFill>
              <a:blip r:embed="rId11">
                <a:alphaModFix/>
              </a:blip>
              <a:stretch>
                <a:fillRect/>
              </a:stretch>
            </p:blipFill>
            <p:spPr>
              <a:xfrm>
                <a:off x="20822100" y="7970400"/>
                <a:ext cx="972000" cy="972000"/>
              </a:xfrm>
              <a:prstGeom prst="rect">
                <a:avLst/>
              </a:prstGeom>
              <a:noFill/>
              <a:ln>
                <a:noFill/>
              </a:ln>
            </p:spPr>
          </p:pic>
        </p:grpSp>
        <p:sp>
          <p:nvSpPr>
            <p:cNvPr id="914" name="Google Shape;914;p28"/>
            <p:cNvSpPr txBox="1"/>
            <p:nvPr/>
          </p:nvSpPr>
          <p:spPr>
            <a:xfrm>
              <a:off x="21881952" y="10929600"/>
              <a:ext cx="2010300" cy="6003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Routing Rules</a:t>
              </a:r>
              <a:endParaRPr sz="700">
                <a:latin typeface="Salesforce Sans"/>
                <a:ea typeface="Salesforce Sans"/>
                <a:cs typeface="Salesforce Sans"/>
                <a:sym typeface="Salesforce Sans"/>
              </a:endParaRPr>
            </a:p>
          </p:txBody>
        </p:sp>
      </p:grpSp>
      <p:grpSp>
        <p:nvGrpSpPr>
          <p:cNvPr id="915" name="Google Shape;915;p28"/>
          <p:cNvGrpSpPr/>
          <p:nvPr/>
        </p:nvGrpSpPr>
        <p:grpSpPr>
          <a:xfrm>
            <a:off x="2182198" y="1887788"/>
            <a:ext cx="4620683" cy="215492"/>
            <a:chOff x="5213891" y="4702022"/>
            <a:chExt cx="2971500" cy="972000"/>
          </a:xfrm>
        </p:grpSpPr>
        <p:cxnSp>
          <p:nvCxnSpPr>
            <p:cNvPr id="916" name="Google Shape;916;p28"/>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none"/>
            </a:ln>
          </p:spPr>
        </p:cxnSp>
        <p:sp>
          <p:nvSpPr>
            <p:cNvPr id="917" name="Google Shape;917;p28"/>
            <p:cNvSpPr/>
            <p:nvPr/>
          </p:nvSpPr>
          <p:spPr>
            <a:xfrm>
              <a:off x="5805342" y="4702022"/>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18" name="Google Shape;918;p28"/>
            <p:cNvSpPr txBox="1"/>
            <p:nvPr/>
          </p:nvSpPr>
          <p:spPr>
            <a:xfrm>
              <a:off x="5952855" y="4979688"/>
              <a:ext cx="14019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2. Chatbot Welcome Script</a:t>
              </a:r>
              <a:endParaRPr b="1" sz="600">
                <a:solidFill>
                  <a:srgbClr val="2E2E2E"/>
                </a:solidFill>
                <a:latin typeface="Salesforce Sans"/>
                <a:ea typeface="Salesforce Sans"/>
                <a:cs typeface="Salesforce Sans"/>
                <a:sym typeface="Salesforce Sans"/>
              </a:endParaRPr>
            </a:p>
          </p:txBody>
        </p:sp>
      </p:grpSp>
      <p:grpSp>
        <p:nvGrpSpPr>
          <p:cNvPr id="919" name="Google Shape;919;p28"/>
          <p:cNvGrpSpPr/>
          <p:nvPr/>
        </p:nvGrpSpPr>
        <p:grpSpPr>
          <a:xfrm>
            <a:off x="2182198" y="2192588"/>
            <a:ext cx="4620683" cy="215492"/>
            <a:chOff x="5213891" y="4702022"/>
            <a:chExt cx="2971500" cy="972000"/>
          </a:xfrm>
        </p:grpSpPr>
        <p:cxnSp>
          <p:nvCxnSpPr>
            <p:cNvPr id="920" name="Google Shape;920;p28"/>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921" name="Google Shape;921;p28"/>
            <p:cNvSpPr/>
            <p:nvPr/>
          </p:nvSpPr>
          <p:spPr>
            <a:xfrm>
              <a:off x="5805342" y="4702022"/>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22" name="Google Shape;922;p28"/>
            <p:cNvSpPr txBox="1"/>
            <p:nvPr/>
          </p:nvSpPr>
          <p:spPr>
            <a:xfrm>
              <a:off x="5952855" y="4979688"/>
              <a:ext cx="14019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3. Customer requests “order on behalf”</a:t>
              </a:r>
              <a:endParaRPr b="1" sz="600">
                <a:solidFill>
                  <a:srgbClr val="2E2E2E"/>
                </a:solidFill>
                <a:latin typeface="Salesforce Sans"/>
                <a:ea typeface="Salesforce Sans"/>
                <a:cs typeface="Salesforce Sans"/>
                <a:sym typeface="Salesforce Sans"/>
              </a:endParaRPr>
            </a:p>
          </p:txBody>
        </p:sp>
      </p:grpSp>
      <p:grpSp>
        <p:nvGrpSpPr>
          <p:cNvPr id="923" name="Google Shape;923;p28"/>
          <p:cNvGrpSpPr/>
          <p:nvPr/>
        </p:nvGrpSpPr>
        <p:grpSpPr>
          <a:xfrm>
            <a:off x="2327076" y="2497395"/>
            <a:ext cx="4477456" cy="215492"/>
            <a:chOff x="5213891" y="4702022"/>
            <a:chExt cx="2971500" cy="972000"/>
          </a:xfrm>
        </p:grpSpPr>
        <p:cxnSp>
          <p:nvCxnSpPr>
            <p:cNvPr id="924" name="Google Shape;924;p28"/>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none"/>
            </a:ln>
          </p:spPr>
        </p:cxnSp>
        <p:sp>
          <p:nvSpPr>
            <p:cNvPr id="925" name="Google Shape;925;p28"/>
            <p:cNvSpPr/>
            <p:nvPr/>
          </p:nvSpPr>
          <p:spPr>
            <a:xfrm>
              <a:off x="5754086" y="4702022"/>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26" name="Google Shape;926;p28"/>
            <p:cNvSpPr txBox="1"/>
            <p:nvPr/>
          </p:nvSpPr>
          <p:spPr>
            <a:xfrm>
              <a:off x="5901598" y="4979688"/>
              <a:ext cx="1401900" cy="416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4. Chatbot requests information</a:t>
              </a:r>
              <a:endParaRPr b="1" sz="600">
                <a:solidFill>
                  <a:srgbClr val="2E2E2E"/>
                </a:solidFill>
                <a:latin typeface="Salesforce Sans"/>
                <a:ea typeface="Salesforce Sans"/>
                <a:cs typeface="Salesforce Sans"/>
                <a:sym typeface="Salesforce Sans"/>
              </a:endParaRPr>
            </a:p>
          </p:txBody>
        </p:sp>
      </p:grpSp>
      <p:grpSp>
        <p:nvGrpSpPr>
          <p:cNvPr id="927" name="Google Shape;927;p28"/>
          <p:cNvGrpSpPr/>
          <p:nvPr/>
        </p:nvGrpSpPr>
        <p:grpSpPr>
          <a:xfrm>
            <a:off x="2333959" y="2802200"/>
            <a:ext cx="4477456" cy="215492"/>
            <a:chOff x="5213891" y="4702006"/>
            <a:chExt cx="2971500" cy="972000"/>
          </a:xfrm>
        </p:grpSpPr>
        <p:cxnSp>
          <p:nvCxnSpPr>
            <p:cNvPr id="928" name="Google Shape;928;p28"/>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929" name="Google Shape;929;p28"/>
            <p:cNvSpPr/>
            <p:nvPr/>
          </p:nvSpPr>
          <p:spPr>
            <a:xfrm>
              <a:off x="5754083" y="4702006"/>
              <a:ext cx="17940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30" name="Google Shape;930;p28"/>
            <p:cNvSpPr txBox="1"/>
            <p:nvPr/>
          </p:nvSpPr>
          <p:spPr>
            <a:xfrm>
              <a:off x="5805679" y="4979671"/>
              <a:ext cx="16944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5. Customer responds + omni-channel routes chat to agent</a:t>
              </a:r>
              <a:endParaRPr b="1" sz="600">
                <a:solidFill>
                  <a:srgbClr val="2E2E2E"/>
                </a:solidFill>
                <a:latin typeface="Salesforce Sans"/>
                <a:ea typeface="Salesforce Sans"/>
                <a:cs typeface="Salesforce Sans"/>
                <a:sym typeface="Salesforce Sans"/>
              </a:endParaRPr>
            </a:p>
          </p:txBody>
        </p:sp>
      </p:grpSp>
      <p:grpSp>
        <p:nvGrpSpPr>
          <p:cNvPr id="931" name="Google Shape;931;p28"/>
          <p:cNvGrpSpPr/>
          <p:nvPr/>
        </p:nvGrpSpPr>
        <p:grpSpPr>
          <a:xfrm>
            <a:off x="2327076" y="3107012"/>
            <a:ext cx="4477456" cy="215492"/>
            <a:chOff x="5213891" y="4702022"/>
            <a:chExt cx="2971500" cy="972000"/>
          </a:xfrm>
        </p:grpSpPr>
        <p:cxnSp>
          <p:nvCxnSpPr>
            <p:cNvPr id="932" name="Google Shape;932;p28"/>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none"/>
            </a:ln>
          </p:spPr>
        </p:cxnSp>
        <p:sp>
          <p:nvSpPr>
            <p:cNvPr id="933" name="Google Shape;933;p28"/>
            <p:cNvSpPr/>
            <p:nvPr/>
          </p:nvSpPr>
          <p:spPr>
            <a:xfrm>
              <a:off x="5754086" y="4702022"/>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34" name="Google Shape;934;p28"/>
            <p:cNvSpPr txBox="1"/>
            <p:nvPr/>
          </p:nvSpPr>
          <p:spPr>
            <a:xfrm>
              <a:off x="5885108" y="4914586"/>
              <a:ext cx="1485600" cy="416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6. OOBO Authorization request for agent via OCAPI</a:t>
              </a:r>
              <a:endParaRPr b="1" sz="600">
                <a:solidFill>
                  <a:srgbClr val="2E2E2E"/>
                </a:solidFill>
                <a:latin typeface="Salesforce Sans"/>
                <a:ea typeface="Salesforce Sans"/>
                <a:cs typeface="Salesforce Sans"/>
                <a:sym typeface="Salesforce Sans"/>
              </a:endParaRPr>
            </a:p>
          </p:txBody>
        </p:sp>
      </p:grpSp>
      <p:grpSp>
        <p:nvGrpSpPr>
          <p:cNvPr id="935" name="Google Shape;935;p28"/>
          <p:cNvGrpSpPr/>
          <p:nvPr/>
        </p:nvGrpSpPr>
        <p:grpSpPr>
          <a:xfrm>
            <a:off x="2327076" y="3382970"/>
            <a:ext cx="4477456" cy="215492"/>
            <a:chOff x="5213891" y="4702022"/>
            <a:chExt cx="2971500" cy="972000"/>
          </a:xfrm>
        </p:grpSpPr>
        <p:cxnSp>
          <p:nvCxnSpPr>
            <p:cNvPr id="936" name="Google Shape;936;p28"/>
            <p:cNvCxnSpPr/>
            <p:nvPr/>
          </p:nvCxnSpPr>
          <p:spPr>
            <a:xfrm>
              <a:off x="5213891" y="5188022"/>
              <a:ext cx="2971500" cy="0"/>
            </a:xfrm>
            <a:prstGeom prst="straightConnector1">
              <a:avLst/>
            </a:prstGeom>
            <a:noFill/>
            <a:ln cap="flat" cmpd="sng" w="19050">
              <a:solidFill>
                <a:srgbClr val="747474"/>
              </a:solidFill>
              <a:prstDash val="dash"/>
              <a:round/>
              <a:headEnd len="med" w="med" type="none"/>
              <a:tailEnd len="med" w="med" type="triangle"/>
            </a:ln>
          </p:spPr>
        </p:cxnSp>
        <p:sp>
          <p:nvSpPr>
            <p:cNvPr id="937" name="Google Shape;937;p28"/>
            <p:cNvSpPr/>
            <p:nvPr/>
          </p:nvSpPr>
          <p:spPr>
            <a:xfrm>
              <a:off x="5754086" y="4702022"/>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38" name="Google Shape;938;p28"/>
            <p:cNvSpPr txBox="1"/>
            <p:nvPr/>
          </p:nvSpPr>
          <p:spPr>
            <a:xfrm>
              <a:off x="5848136" y="4979671"/>
              <a:ext cx="1600500" cy="416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7. OCAPI response with OOBO authorization verification</a:t>
              </a:r>
              <a:endParaRPr b="1" sz="600">
                <a:solidFill>
                  <a:srgbClr val="2E2E2E"/>
                </a:solidFill>
                <a:latin typeface="Salesforce Sans"/>
                <a:ea typeface="Salesforce Sans"/>
                <a:cs typeface="Salesforce Sans"/>
                <a:sym typeface="Salesforce Sans"/>
              </a:endParaRPr>
            </a:p>
          </p:txBody>
        </p:sp>
      </p:grpSp>
      <p:grpSp>
        <p:nvGrpSpPr>
          <p:cNvPr id="939" name="Google Shape;939;p28"/>
          <p:cNvGrpSpPr/>
          <p:nvPr/>
        </p:nvGrpSpPr>
        <p:grpSpPr>
          <a:xfrm>
            <a:off x="2327076" y="3658929"/>
            <a:ext cx="4477456" cy="215492"/>
            <a:chOff x="5213891" y="4702022"/>
            <a:chExt cx="2971500" cy="972000"/>
          </a:xfrm>
        </p:grpSpPr>
        <p:cxnSp>
          <p:nvCxnSpPr>
            <p:cNvPr id="940" name="Google Shape;940;p28"/>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941" name="Google Shape;941;p28"/>
            <p:cNvSpPr/>
            <p:nvPr/>
          </p:nvSpPr>
          <p:spPr>
            <a:xfrm>
              <a:off x="5754086" y="4702022"/>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42" name="Google Shape;942;p28"/>
            <p:cNvSpPr txBox="1"/>
            <p:nvPr/>
          </p:nvSpPr>
          <p:spPr>
            <a:xfrm>
              <a:off x="5901598" y="4979688"/>
              <a:ext cx="1401900" cy="416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8. Agent places order in storefront</a:t>
              </a:r>
              <a:endParaRPr b="1" sz="600">
                <a:solidFill>
                  <a:srgbClr val="2E2E2E"/>
                </a:solidFill>
                <a:latin typeface="Salesforce Sans"/>
                <a:ea typeface="Salesforce Sans"/>
                <a:cs typeface="Salesforce Sans"/>
                <a:sym typeface="Salesforce Sans"/>
              </a:endParaRPr>
            </a:p>
          </p:txBody>
        </p:sp>
      </p:grpSp>
      <p:cxnSp>
        <p:nvCxnSpPr>
          <p:cNvPr id="943" name="Google Shape;943;p28"/>
          <p:cNvCxnSpPr>
            <a:stCxn id="860" idx="2"/>
            <a:endCxn id="890" idx="0"/>
          </p:cNvCxnSpPr>
          <p:nvPr/>
        </p:nvCxnSpPr>
        <p:spPr>
          <a:xfrm>
            <a:off x="7908432" y="3913980"/>
            <a:ext cx="0" cy="488100"/>
          </a:xfrm>
          <a:prstGeom prst="straightConnector1">
            <a:avLst/>
          </a:prstGeom>
          <a:noFill/>
          <a:ln cap="flat" cmpd="sng" w="9525">
            <a:solidFill>
              <a:srgbClr val="444444"/>
            </a:solidFill>
            <a:prstDash val="dash"/>
            <a:round/>
            <a:headEnd len="med" w="med" type="none"/>
            <a:tailEnd len="med" w="med" type="triangle"/>
          </a:ln>
        </p:spPr>
      </p:cxnSp>
      <p:grpSp>
        <p:nvGrpSpPr>
          <p:cNvPr id="944" name="Google Shape;944;p28"/>
          <p:cNvGrpSpPr/>
          <p:nvPr/>
        </p:nvGrpSpPr>
        <p:grpSpPr>
          <a:xfrm>
            <a:off x="7274735" y="4050375"/>
            <a:ext cx="1261084" cy="215492"/>
            <a:chOff x="6115369" y="4687666"/>
            <a:chExt cx="891604" cy="972000"/>
          </a:xfrm>
        </p:grpSpPr>
        <p:sp>
          <p:nvSpPr>
            <p:cNvPr id="945" name="Google Shape;945;p28"/>
            <p:cNvSpPr/>
            <p:nvPr/>
          </p:nvSpPr>
          <p:spPr>
            <a:xfrm>
              <a:off x="6190373" y="4687666"/>
              <a:ext cx="816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46" name="Google Shape;946;p28"/>
            <p:cNvSpPr txBox="1"/>
            <p:nvPr/>
          </p:nvSpPr>
          <p:spPr>
            <a:xfrm>
              <a:off x="6115369" y="4979652"/>
              <a:ext cx="848400" cy="416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9. Confirmation Email Sent</a:t>
              </a:r>
              <a:endParaRPr b="1" sz="600">
                <a:solidFill>
                  <a:srgbClr val="2E2E2E"/>
                </a:solidFill>
                <a:latin typeface="Salesforce Sans"/>
                <a:ea typeface="Salesforce Sans"/>
                <a:cs typeface="Salesforce Sans"/>
                <a:sym typeface="Salesforce Sans"/>
              </a:endParaRPr>
            </a:p>
          </p:txBody>
        </p:sp>
      </p:grpSp>
      <p:pic>
        <p:nvPicPr>
          <p:cNvPr id="947" name="Google Shape;947;p28"/>
          <p:cNvPicPr preferRelativeResize="0"/>
          <p:nvPr/>
        </p:nvPicPr>
        <p:blipFill rotWithShape="1">
          <a:blip r:embed="rId12">
            <a:alphaModFix/>
          </a:blip>
          <a:srcRect b="0" l="0" r="0" t="0"/>
          <a:stretch/>
        </p:blipFill>
        <p:spPr>
          <a:xfrm>
            <a:off x="5222749" y="630959"/>
            <a:ext cx="222504" cy="222504"/>
          </a:xfrm>
          <a:prstGeom prst="rect">
            <a:avLst/>
          </a:prstGeom>
          <a:noFill/>
          <a:ln>
            <a:noFill/>
          </a:ln>
        </p:spPr>
      </p:pic>
      <p:sp>
        <p:nvSpPr>
          <p:cNvPr id="948" name="Google Shape;948;p28"/>
          <p:cNvSpPr txBox="1"/>
          <p:nvPr/>
        </p:nvSpPr>
        <p:spPr>
          <a:xfrm>
            <a:off x="5486400" y="669909"/>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Contacts</a:t>
            </a:r>
            <a:endParaRPr sz="500">
              <a:latin typeface="Proxima Nova"/>
              <a:ea typeface="Proxima Nova"/>
              <a:cs typeface="Proxima Nova"/>
              <a:sym typeface="Proxima Nova"/>
            </a:endParaRPr>
          </a:p>
        </p:txBody>
      </p:sp>
      <p:pic>
        <p:nvPicPr>
          <p:cNvPr id="949" name="Google Shape;949;p28"/>
          <p:cNvPicPr preferRelativeResize="0"/>
          <p:nvPr/>
        </p:nvPicPr>
        <p:blipFill rotWithShape="1">
          <a:blip r:embed="rId13">
            <a:alphaModFix/>
          </a:blip>
          <a:srcRect b="0" l="0" r="0" t="0"/>
          <a:stretch/>
        </p:blipFill>
        <p:spPr>
          <a:xfrm>
            <a:off x="5227321" y="158544"/>
            <a:ext cx="213358" cy="213358"/>
          </a:xfrm>
          <a:prstGeom prst="rect">
            <a:avLst/>
          </a:prstGeom>
          <a:noFill/>
          <a:ln>
            <a:noFill/>
          </a:ln>
        </p:spPr>
      </p:pic>
      <p:sp>
        <p:nvSpPr>
          <p:cNvPr id="950" name="Google Shape;950;p28"/>
          <p:cNvSpPr txBox="1"/>
          <p:nvPr/>
        </p:nvSpPr>
        <p:spPr>
          <a:xfrm>
            <a:off x="5486400" y="194459"/>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Authorization</a:t>
            </a:r>
            <a:endParaRPr sz="500">
              <a:latin typeface="Proxima Nova"/>
              <a:ea typeface="Proxima Nova"/>
              <a:cs typeface="Proxima Nova"/>
              <a:sym typeface="Proxima Nova"/>
            </a:endParaRPr>
          </a:p>
        </p:txBody>
      </p:sp>
      <p:grpSp>
        <p:nvGrpSpPr>
          <p:cNvPr id="951" name="Google Shape;951;p28"/>
          <p:cNvGrpSpPr/>
          <p:nvPr/>
        </p:nvGrpSpPr>
        <p:grpSpPr>
          <a:xfrm>
            <a:off x="6908856" y="198477"/>
            <a:ext cx="2032803" cy="243776"/>
            <a:chOff x="5213891" y="4932183"/>
            <a:chExt cx="2971500" cy="731400"/>
          </a:xfrm>
        </p:grpSpPr>
        <p:cxnSp>
          <p:nvCxnSpPr>
            <p:cNvPr id="952" name="Google Shape;952;p28"/>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none"/>
            </a:ln>
          </p:spPr>
        </p:cxnSp>
        <p:sp>
          <p:nvSpPr>
            <p:cNvPr id="953" name="Google Shape;953;p28"/>
            <p:cNvSpPr/>
            <p:nvPr/>
          </p:nvSpPr>
          <p:spPr>
            <a:xfrm>
              <a:off x="5805341" y="4932183"/>
              <a:ext cx="1788600" cy="7314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54" name="Google Shape;954;p28"/>
            <p:cNvSpPr txBox="1"/>
            <p:nvPr/>
          </p:nvSpPr>
          <p:spPr>
            <a:xfrm>
              <a:off x="6370092" y="5182383"/>
              <a:ext cx="659100" cy="231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500">
                  <a:solidFill>
                    <a:srgbClr val="2E2E2E"/>
                  </a:solidFill>
                  <a:latin typeface="Salesforce Sans"/>
                  <a:ea typeface="Salesforce Sans"/>
                  <a:cs typeface="Salesforce Sans"/>
                  <a:sym typeface="Salesforce Sans"/>
                </a:rPr>
                <a:t>User Action</a:t>
              </a:r>
              <a:endParaRPr b="1" sz="500">
                <a:solidFill>
                  <a:srgbClr val="2E2E2E"/>
                </a:solidFill>
                <a:latin typeface="Salesforce Sans"/>
                <a:ea typeface="Salesforce Sans"/>
                <a:cs typeface="Salesforce Sans"/>
                <a:sym typeface="Salesforce Sans"/>
              </a:endParaRPr>
            </a:p>
          </p:txBody>
        </p:sp>
      </p:grpSp>
      <p:grpSp>
        <p:nvGrpSpPr>
          <p:cNvPr id="955" name="Google Shape;955;p28"/>
          <p:cNvGrpSpPr/>
          <p:nvPr/>
        </p:nvGrpSpPr>
        <p:grpSpPr>
          <a:xfrm>
            <a:off x="6908856" y="527336"/>
            <a:ext cx="2032803" cy="243776"/>
            <a:chOff x="5213891" y="4932183"/>
            <a:chExt cx="2971500" cy="731400"/>
          </a:xfrm>
        </p:grpSpPr>
        <p:cxnSp>
          <p:nvCxnSpPr>
            <p:cNvPr id="956" name="Google Shape;956;p28"/>
            <p:cNvCxnSpPr/>
            <p:nvPr/>
          </p:nvCxnSpPr>
          <p:spPr>
            <a:xfrm>
              <a:off x="5213891" y="5188022"/>
              <a:ext cx="2971500" cy="0"/>
            </a:xfrm>
            <a:prstGeom prst="straightConnector1">
              <a:avLst/>
            </a:prstGeom>
            <a:noFill/>
            <a:ln cap="flat" cmpd="sng" w="19050">
              <a:solidFill>
                <a:srgbClr val="747474"/>
              </a:solidFill>
              <a:prstDash val="dash"/>
              <a:round/>
              <a:headEnd len="med" w="med" type="none"/>
              <a:tailEnd len="med" w="med" type="none"/>
            </a:ln>
          </p:spPr>
        </p:cxnSp>
        <p:sp>
          <p:nvSpPr>
            <p:cNvPr id="957" name="Google Shape;957;p28"/>
            <p:cNvSpPr/>
            <p:nvPr/>
          </p:nvSpPr>
          <p:spPr>
            <a:xfrm>
              <a:off x="5805341" y="4932183"/>
              <a:ext cx="1788600" cy="7314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958" name="Google Shape;958;p28"/>
            <p:cNvSpPr txBox="1"/>
            <p:nvPr/>
          </p:nvSpPr>
          <p:spPr>
            <a:xfrm>
              <a:off x="6370092" y="5188033"/>
              <a:ext cx="659100" cy="231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500">
                  <a:solidFill>
                    <a:srgbClr val="2E2E2E"/>
                  </a:solidFill>
                  <a:latin typeface="Salesforce Sans"/>
                  <a:ea typeface="Salesforce Sans"/>
                  <a:cs typeface="Salesforce Sans"/>
                  <a:sym typeface="Salesforce Sans"/>
                </a:rPr>
                <a:t>Automated</a:t>
              </a:r>
              <a:endParaRPr b="1" sz="500">
                <a:solidFill>
                  <a:srgbClr val="2E2E2E"/>
                </a:solidFill>
                <a:latin typeface="Salesforce Sans"/>
                <a:ea typeface="Salesforce Sans"/>
                <a:cs typeface="Salesforce Sans"/>
                <a:sym typeface="Salesforce Sans"/>
              </a:endParaRPr>
            </a:p>
          </p:txBody>
        </p:sp>
      </p:grpSp>
      <p:pic>
        <p:nvPicPr>
          <p:cNvPr id="959" name="Google Shape;959;p28"/>
          <p:cNvPicPr preferRelativeResize="0"/>
          <p:nvPr/>
        </p:nvPicPr>
        <p:blipFill rotWithShape="1">
          <a:blip r:embed="rId6">
            <a:alphaModFix/>
          </a:blip>
          <a:srcRect b="0" l="0" r="0" t="0"/>
          <a:stretch/>
        </p:blipFill>
        <p:spPr>
          <a:xfrm>
            <a:off x="7543797" y="3643190"/>
            <a:ext cx="213360" cy="213360"/>
          </a:xfrm>
          <a:prstGeom prst="rect">
            <a:avLst/>
          </a:prstGeom>
          <a:noFill/>
          <a:ln>
            <a:noFill/>
          </a:ln>
        </p:spPr>
      </p:pic>
      <p:pic>
        <p:nvPicPr>
          <p:cNvPr id="960" name="Google Shape;960;p28"/>
          <p:cNvPicPr preferRelativeResize="0"/>
          <p:nvPr/>
        </p:nvPicPr>
        <p:blipFill rotWithShape="1">
          <a:blip r:embed="rId12">
            <a:alphaModFix/>
          </a:blip>
          <a:srcRect b="0" l="0" r="0" t="0"/>
          <a:stretch/>
        </p:blipFill>
        <p:spPr>
          <a:xfrm>
            <a:off x="8051215" y="3643192"/>
            <a:ext cx="222504" cy="222504"/>
          </a:xfrm>
          <a:prstGeom prst="rect">
            <a:avLst/>
          </a:prstGeom>
          <a:noFill/>
          <a:ln>
            <a:noFill/>
          </a:ln>
        </p:spPr>
      </p:pic>
      <p:pic>
        <p:nvPicPr>
          <p:cNvPr id="961" name="Google Shape;961;p28"/>
          <p:cNvPicPr preferRelativeResize="0"/>
          <p:nvPr/>
        </p:nvPicPr>
        <p:blipFill rotWithShape="1">
          <a:blip r:embed="rId13">
            <a:alphaModFix/>
          </a:blip>
          <a:srcRect b="0" l="0" r="0" t="0"/>
          <a:stretch/>
        </p:blipFill>
        <p:spPr>
          <a:xfrm>
            <a:off x="757579" y="4483977"/>
            <a:ext cx="213358" cy="213358"/>
          </a:xfrm>
          <a:prstGeom prst="rect">
            <a:avLst/>
          </a:prstGeom>
          <a:noFill/>
          <a:ln>
            <a:noFill/>
          </a:ln>
        </p:spPr>
      </p:pic>
      <p:pic>
        <p:nvPicPr>
          <p:cNvPr id="962" name="Google Shape;962;p28"/>
          <p:cNvPicPr preferRelativeResize="0"/>
          <p:nvPr/>
        </p:nvPicPr>
        <p:blipFill>
          <a:blip r:embed="rId8">
            <a:alphaModFix/>
          </a:blip>
          <a:stretch>
            <a:fillRect/>
          </a:stretch>
        </p:blipFill>
        <p:spPr>
          <a:xfrm>
            <a:off x="1286429" y="4429108"/>
            <a:ext cx="323088" cy="3230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pic>
        <p:nvPicPr>
          <p:cNvPr id="967" name="Google Shape;967;p29"/>
          <p:cNvPicPr preferRelativeResize="0"/>
          <p:nvPr/>
        </p:nvPicPr>
        <p:blipFill>
          <a:blip r:embed="rId3">
            <a:alphaModFix/>
          </a:blip>
          <a:stretch>
            <a:fillRect/>
          </a:stretch>
        </p:blipFill>
        <p:spPr>
          <a:xfrm>
            <a:off x="152400" y="152400"/>
            <a:ext cx="7717801"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pic>
        <p:nvPicPr>
          <p:cNvPr id="972" name="Google Shape;972;p30"/>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1"/>
          <p:cNvSpPr txBox="1"/>
          <p:nvPr/>
        </p:nvSpPr>
        <p:spPr>
          <a:xfrm>
            <a:off x="92150" y="1638350"/>
            <a:ext cx="8591100" cy="2068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Parallel processing.</a:t>
            </a:r>
            <a:r>
              <a:rPr lang="en" sz="1200">
                <a:solidFill>
                  <a:schemeClr val="dk1"/>
                </a:solidFill>
                <a:latin typeface="Salesforce Sans"/>
                <a:ea typeface="Salesforce Sans"/>
                <a:cs typeface="Salesforce Sans"/>
                <a:sym typeface="Salesforce Sans"/>
              </a:rPr>
              <a:t> For resource-intensive jobs involving large volumes of data or heavy CPU usage, you may want to spread the workload out among multiple systems and publish an event that lets every system know when it is time to start processing.</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Chat / messaging.</a:t>
            </a:r>
            <a:r>
              <a:rPr lang="en" sz="1200">
                <a:solidFill>
                  <a:schemeClr val="dk1"/>
                </a:solidFill>
                <a:latin typeface="Salesforce Sans"/>
                <a:ea typeface="Salesforce Sans"/>
                <a:cs typeface="Salesforce Sans"/>
                <a:sym typeface="Salesforce Sans"/>
              </a:rPr>
              <a:t> Enabling users to send text, images, and files to a group of other users through a messaging platform is a common publish / subscribe (unique copy) use case.</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Asynchronous processing.</a:t>
            </a:r>
            <a:r>
              <a:rPr lang="en" sz="1200">
                <a:solidFill>
                  <a:schemeClr val="dk1"/>
                </a:solidFill>
                <a:latin typeface="Salesforce Sans"/>
                <a:ea typeface="Salesforce Sans"/>
                <a:cs typeface="Salesforce Sans"/>
                <a:sym typeface="Salesforce Sans"/>
              </a:rPr>
              <a:t> As the use of IoT sensors continues to rise, use of the publish / subscribe (unique copy) pattern will continue to rise with it. When a sensor detects an issue, the system monitoring it can publish a message that can be picked up by one or more case management or workforce scheduling systems for further processing.</a:t>
            </a:r>
            <a:endParaRPr sz="1200">
              <a:solidFill>
                <a:schemeClr val="dk1"/>
              </a:solidFill>
              <a:latin typeface="Salesforce Sans"/>
              <a:ea typeface="Salesforce Sans"/>
              <a:cs typeface="Salesforce Sans"/>
              <a:sym typeface="Salesforce Sans"/>
            </a:endParaRPr>
          </a:p>
        </p:txBody>
      </p:sp>
      <p:sp>
        <p:nvSpPr>
          <p:cNvPr id="978" name="Google Shape;978;p31"/>
          <p:cNvSpPr txBox="1"/>
          <p:nvPr/>
        </p:nvSpPr>
        <p:spPr>
          <a:xfrm>
            <a:off x="471025" y="389100"/>
            <a:ext cx="604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1F1F1F"/>
                </a:solidFill>
                <a:latin typeface="Salesforce Sans"/>
                <a:ea typeface="Salesforce Sans"/>
                <a:cs typeface="Salesforce Sans"/>
                <a:sym typeface="Salesforce Sans"/>
              </a:rPr>
              <a:t>The publish / subscribe (unique copy) pattern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32"/>
          <p:cNvPicPr preferRelativeResize="0"/>
          <p:nvPr/>
        </p:nvPicPr>
        <p:blipFill>
          <a:blip r:embed="rId3">
            <a:alphaModFix/>
          </a:blip>
          <a:stretch>
            <a:fillRect/>
          </a:stretch>
        </p:blipFill>
        <p:spPr>
          <a:xfrm>
            <a:off x="152400" y="152400"/>
            <a:ext cx="7670016" cy="4838702"/>
          </a:xfrm>
          <a:prstGeom prst="rect">
            <a:avLst/>
          </a:prstGeom>
          <a:noFill/>
          <a:ln>
            <a:noFill/>
          </a:ln>
        </p:spPr>
      </p:pic>
      <p:sp>
        <p:nvSpPr>
          <p:cNvPr id="984" name="Google Shape;984;p32"/>
          <p:cNvSpPr txBox="1"/>
          <p:nvPr/>
        </p:nvSpPr>
        <p:spPr>
          <a:xfrm>
            <a:off x="5785375" y="47586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Salesforce Sans"/>
                <a:ea typeface="Salesforce Sans"/>
                <a:cs typeface="Salesforce Sans"/>
                <a:sym typeface="Salesforce Sans"/>
              </a:rPr>
              <a:t>Notifications (Mobile/SMS)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2" name="Google Shape;6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31610" y="0"/>
            <a:ext cx="9080781"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33"/>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34"/>
          <p:cNvSpPr txBox="1"/>
          <p:nvPr/>
        </p:nvSpPr>
        <p:spPr>
          <a:xfrm>
            <a:off x="184350" y="1802175"/>
            <a:ext cx="8775300" cy="292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latin typeface="Salesforce Sans"/>
                <a:ea typeface="Salesforce Sans"/>
                <a:cs typeface="Salesforce Sans"/>
                <a:sym typeface="Salesforce Sans"/>
              </a:rPr>
              <a:t>Business Use Case Examples</a:t>
            </a:r>
            <a:endParaRPr b="1" sz="1100">
              <a:solidFill>
                <a:schemeClr val="dk1"/>
              </a:solidFill>
              <a:latin typeface="Salesforce Sans"/>
              <a:ea typeface="Salesforce Sans"/>
              <a:cs typeface="Salesforce Sans"/>
              <a:sym typeface="Salesforce Sans"/>
            </a:endParaRPr>
          </a:p>
          <a:p>
            <a:pPr indent="-304800" lvl="0" marL="457200" rtl="0" algn="l">
              <a:lnSpc>
                <a:spcPct val="115000"/>
              </a:lnSpc>
              <a:spcBef>
                <a:spcPts val="20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Large volumes of messages.</a:t>
            </a:r>
            <a:r>
              <a:rPr lang="en" sz="1200">
                <a:solidFill>
                  <a:schemeClr val="dk1"/>
                </a:solidFill>
                <a:latin typeface="Salesforce Sans"/>
                <a:ea typeface="Salesforce Sans"/>
                <a:cs typeface="Salesforce Sans"/>
                <a:sym typeface="Salesforce Sans"/>
              </a:rPr>
              <a:t> Because the claim check pattern reduces the size of delivered messages to just the header information, messages can be processed more quickly and efficiently. This is helpful for integrations involving medical devices that collect and send data at short intervals, such as heart rate monitors, and also for retail or similar consumer facing organizations that have to send and receive large numbers of messages. (See </a:t>
            </a:r>
            <a:r>
              <a:rPr lang="en" sz="1200">
                <a:solidFill>
                  <a:schemeClr val="hlink"/>
                </a:solidFill>
                <a:uFill>
                  <a:noFill/>
                </a:uFill>
                <a:latin typeface="Salesforce Sans"/>
                <a:ea typeface="Salesforce Sans"/>
                <a:cs typeface="Salesforce Sans"/>
                <a:sym typeface="Salesforce Sans"/>
                <a:hlinkClick r:id="rId3"/>
              </a:rPr>
              <a:t>Well-Architected - Throughput Optimization</a:t>
            </a:r>
            <a:r>
              <a:rPr lang="en" sz="1200">
                <a:solidFill>
                  <a:schemeClr val="dk1"/>
                </a:solidFill>
                <a:latin typeface="Salesforce Sans"/>
                <a:ea typeface="Salesforce Sans"/>
                <a:cs typeface="Salesforce Sans"/>
                <a:sym typeface="Salesforce Sans"/>
              </a:rPr>
              <a:t> for more information.)</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Need for longer message retention.</a:t>
            </a:r>
            <a:r>
              <a:rPr lang="en" sz="1200">
                <a:solidFill>
                  <a:schemeClr val="dk1"/>
                </a:solidFill>
                <a:latin typeface="Salesforce Sans"/>
                <a:ea typeface="Salesforce Sans"/>
                <a:cs typeface="Salesforce Sans"/>
                <a:sym typeface="Salesforce Sans"/>
              </a:rPr>
              <a:t> Because messages are sent to their own data store, they can be retained longer than the standard retention times of event buses. This is helpful for organizations that have regulatory mandates that require messages to be stored for a longer period of time. It also helps lower the likelihood of data loss since messages will still be accessible from the message store even if the original delivery attempt fails.</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Message size reduction for legacy applications.</a:t>
            </a:r>
            <a:r>
              <a:rPr lang="en" sz="1200">
                <a:solidFill>
                  <a:schemeClr val="dk1"/>
                </a:solidFill>
                <a:latin typeface="Salesforce Sans"/>
                <a:ea typeface="Salesforce Sans"/>
                <a:cs typeface="Salesforce Sans"/>
                <a:sym typeface="Salesforce Sans"/>
              </a:rPr>
              <a:t> When an organization relies on legacy applications that have limitations on the size of messages they’re able to process, this pattern can help with integrations since it keeps message sizes to a minimum by nature.</a:t>
            </a:r>
            <a:endParaRPr sz="1200">
              <a:solidFill>
                <a:schemeClr val="dk1"/>
              </a:solidFill>
              <a:latin typeface="Salesforce Sans"/>
              <a:ea typeface="Salesforce Sans"/>
              <a:cs typeface="Salesforce Sans"/>
              <a:sym typeface="Salesforce Sans"/>
            </a:endParaRPr>
          </a:p>
        </p:txBody>
      </p:sp>
      <p:sp>
        <p:nvSpPr>
          <p:cNvPr id="995" name="Google Shape;995;p34"/>
          <p:cNvSpPr txBox="1"/>
          <p:nvPr/>
        </p:nvSpPr>
        <p:spPr>
          <a:xfrm>
            <a:off x="491500" y="33792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500">
                <a:solidFill>
                  <a:schemeClr val="dk1"/>
                </a:solidFill>
                <a:latin typeface="Salesforce Sans"/>
                <a:ea typeface="Salesforce Sans"/>
                <a:cs typeface="Salesforce Sans"/>
                <a:sym typeface="Salesforce Sans"/>
              </a:rPr>
              <a:t>Claim Check Pattern</a:t>
            </a:r>
            <a:endParaRPr b="1" sz="1500">
              <a:solidFill>
                <a:schemeClr val="dk1"/>
              </a:solidFill>
              <a:latin typeface="Salesforce Sans"/>
              <a:ea typeface="Salesforce Sans"/>
              <a:cs typeface="Salesforce Sans"/>
              <a:sym typeface="Salesforc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35"/>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36"/>
          <p:cNvSpPr txBox="1"/>
          <p:nvPr/>
        </p:nvSpPr>
        <p:spPr>
          <a:xfrm>
            <a:off x="0" y="1832875"/>
            <a:ext cx="8713800" cy="250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latin typeface="Salesforce Sans"/>
                <a:ea typeface="Salesforce Sans"/>
                <a:cs typeface="Salesforce Sans"/>
                <a:sym typeface="Salesforce Sans"/>
              </a:rPr>
              <a:t>Business Use Case Examples</a:t>
            </a:r>
            <a:endParaRPr b="1" sz="1100">
              <a:solidFill>
                <a:schemeClr val="dk1"/>
              </a:solidFill>
              <a:latin typeface="Salesforce Sans"/>
              <a:ea typeface="Salesforce Sans"/>
              <a:cs typeface="Salesforce Sans"/>
              <a:sym typeface="Salesforce Sans"/>
            </a:endParaRPr>
          </a:p>
          <a:p>
            <a:pPr indent="-304800" lvl="0" marL="457200" rtl="0" algn="l">
              <a:lnSpc>
                <a:spcPct val="115000"/>
              </a:lnSpc>
              <a:spcBef>
                <a:spcPts val="20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Seasonal volume spikes.</a:t>
            </a:r>
            <a:r>
              <a:rPr lang="en" sz="1200">
                <a:solidFill>
                  <a:schemeClr val="dk1"/>
                </a:solidFill>
                <a:latin typeface="Salesforce Sans"/>
                <a:ea typeface="Salesforce Sans"/>
                <a:cs typeface="Salesforce Sans"/>
                <a:sym typeface="Salesforce Sans"/>
              </a:rPr>
              <a:t> The passed messages pattern can address issues such as spikes in volume that online retailers that sell seasonal items often see when their items are “in season”. When large numbers of customers are making purchases at the same time, the number of events that get generated can temporarily exceed the capacity of synchronization and transformation processes. (See </a:t>
            </a:r>
            <a:r>
              <a:rPr lang="en" sz="1200">
                <a:solidFill>
                  <a:schemeClr val="hlink"/>
                </a:solidFill>
                <a:uFill>
                  <a:noFill/>
                </a:uFill>
                <a:latin typeface="Salesforce Sans"/>
                <a:ea typeface="Salesforce Sans"/>
                <a:cs typeface="Salesforce Sans"/>
                <a:sym typeface="Salesforce Sans"/>
                <a:hlinkClick r:id="rId3"/>
              </a:rPr>
              <a:t>Well-Architected - Transaction Handling</a:t>
            </a:r>
            <a:r>
              <a:rPr lang="en" sz="1200">
                <a:solidFill>
                  <a:schemeClr val="dk1"/>
                </a:solidFill>
                <a:latin typeface="Salesforce Sans"/>
                <a:ea typeface="Salesforce Sans"/>
                <a:cs typeface="Salesforce Sans"/>
                <a:sym typeface="Salesforce Sans"/>
              </a:rPr>
              <a:t> for more information.)</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Case or claims management.</a:t>
            </a:r>
            <a:r>
              <a:rPr lang="en" sz="1200">
                <a:solidFill>
                  <a:schemeClr val="dk1"/>
                </a:solidFill>
                <a:latin typeface="Salesforce Sans"/>
                <a:ea typeface="Salesforce Sans"/>
                <a:cs typeface="Salesforce Sans"/>
                <a:sym typeface="Salesforce Sans"/>
              </a:rPr>
              <a:t> This pattern can be useful for utility companies that can experience surges in number of cases or claims during outages.</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Complex data transformations</a:t>
            </a:r>
            <a:r>
              <a:rPr lang="en" sz="1200">
                <a:solidFill>
                  <a:schemeClr val="dk1"/>
                </a:solidFill>
                <a:latin typeface="Salesforce Sans"/>
                <a:ea typeface="Salesforce Sans"/>
                <a:cs typeface="Salesforce Sans"/>
                <a:sym typeface="Salesforce Sans"/>
              </a:rPr>
              <a:t>. The passed messages pattern can also be applied when organizations require complex logic to transform messages and are concerned about events being generated faster than they can be transformed.</a:t>
            </a:r>
            <a:endParaRPr sz="1200">
              <a:solidFill>
                <a:schemeClr val="dk1"/>
              </a:solidFill>
              <a:latin typeface="Salesforce Sans"/>
              <a:ea typeface="Salesforce Sans"/>
              <a:cs typeface="Salesforce Sans"/>
              <a:sym typeface="Salesforce Sans"/>
            </a:endParaRPr>
          </a:p>
        </p:txBody>
      </p:sp>
      <p:sp>
        <p:nvSpPr>
          <p:cNvPr id="1006" name="Google Shape;1006;p36"/>
          <p:cNvSpPr txBox="1"/>
          <p:nvPr/>
        </p:nvSpPr>
        <p:spPr>
          <a:xfrm>
            <a:off x="245750" y="41982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600">
                <a:solidFill>
                  <a:schemeClr val="dk1"/>
                </a:solidFill>
                <a:latin typeface="Salesforce Sans"/>
                <a:ea typeface="Salesforce Sans"/>
                <a:cs typeface="Salesforce Sans"/>
                <a:sym typeface="Salesforce Sans"/>
              </a:rPr>
              <a:t>Passed Messages Pattern</a:t>
            </a:r>
            <a:endParaRPr b="1" sz="1600">
              <a:solidFill>
                <a:schemeClr val="dk1"/>
              </a:solidFill>
              <a:latin typeface="Salesforce Sans"/>
              <a:ea typeface="Salesforce Sans"/>
              <a:cs typeface="Salesforce Sans"/>
              <a:sym typeface="Salesforc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id="1011" name="Google Shape;1011;p37"/>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id="1016" name="Google Shape;1016;p38"/>
          <p:cNvPicPr preferRelativeResize="0"/>
          <p:nvPr/>
        </p:nvPicPr>
        <p:blipFill>
          <a:blip r:embed="rId3">
            <a:alphaModFix/>
          </a:blip>
          <a:stretch>
            <a:fillRect/>
          </a:stretch>
        </p:blipFill>
        <p:spPr>
          <a:xfrm>
            <a:off x="152400" y="152400"/>
            <a:ext cx="7670016" cy="48387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39"/>
          <p:cNvSpPr txBox="1"/>
          <p:nvPr/>
        </p:nvSpPr>
        <p:spPr>
          <a:xfrm>
            <a:off x="542700" y="3174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en" sz="1800">
                <a:solidFill>
                  <a:schemeClr val="dk1"/>
                </a:solidFill>
                <a:latin typeface="Salesforce Sans"/>
                <a:ea typeface="Salesforce Sans"/>
                <a:cs typeface="Salesforce Sans"/>
                <a:sym typeface="Salesforce Sans"/>
              </a:rPr>
              <a:t>Queuing Pattern</a:t>
            </a:r>
            <a:endParaRPr b="1" sz="1800">
              <a:solidFill>
                <a:schemeClr val="dk1"/>
              </a:solidFill>
              <a:latin typeface="Salesforce Sans"/>
              <a:ea typeface="Salesforce Sans"/>
              <a:cs typeface="Salesforce Sans"/>
              <a:sym typeface="Salesforce Sans"/>
            </a:endParaRPr>
          </a:p>
        </p:txBody>
      </p:sp>
      <p:sp>
        <p:nvSpPr>
          <p:cNvPr id="1022" name="Google Shape;1022;p39"/>
          <p:cNvSpPr txBox="1"/>
          <p:nvPr/>
        </p:nvSpPr>
        <p:spPr>
          <a:xfrm>
            <a:off x="194550" y="901100"/>
            <a:ext cx="8754900" cy="31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solidFill>
                  <a:schemeClr val="dk1"/>
                </a:solidFill>
                <a:latin typeface="Salesforce Sans"/>
                <a:ea typeface="Salesforce Sans"/>
                <a:cs typeface="Salesforce Sans"/>
                <a:sym typeface="Salesforce Sans"/>
              </a:rPr>
              <a:t>Business Use Case Examples</a:t>
            </a:r>
            <a:endParaRPr b="1" sz="1100">
              <a:solidFill>
                <a:schemeClr val="dk1"/>
              </a:solidFill>
              <a:latin typeface="Salesforce Sans"/>
              <a:ea typeface="Salesforce Sans"/>
              <a:cs typeface="Salesforce Sans"/>
              <a:sym typeface="Salesforce Sans"/>
            </a:endParaRPr>
          </a:p>
          <a:p>
            <a:pPr indent="-304800" lvl="0" marL="457200" rtl="0" algn="l">
              <a:lnSpc>
                <a:spcPct val="115000"/>
              </a:lnSpc>
              <a:spcBef>
                <a:spcPts val="20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Low quality internet connections.</a:t>
            </a:r>
            <a:r>
              <a:rPr lang="en" sz="1200">
                <a:solidFill>
                  <a:schemeClr val="dk1"/>
                </a:solidFill>
                <a:latin typeface="Salesforce Sans"/>
                <a:ea typeface="Salesforce Sans"/>
                <a:cs typeface="Salesforce Sans"/>
                <a:sym typeface="Salesforce Sans"/>
              </a:rPr>
              <a:t> Field service organizations or other organizations where teams with mobile devices need to work in areas with low quality or intermittent internet access will benefit from queuing since the applications on these devices can connect to their queues and retrieve any relevant messages when connectivity is restored.</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Message buffering.</a:t>
            </a:r>
            <a:r>
              <a:rPr lang="en" sz="1200">
                <a:solidFill>
                  <a:schemeClr val="dk1"/>
                </a:solidFill>
                <a:latin typeface="Salesforce Sans"/>
                <a:ea typeface="Salesforce Sans"/>
                <a:cs typeface="Salesforce Sans"/>
                <a:sym typeface="Salesforce Sans"/>
              </a:rPr>
              <a:t> For organizations that occasionally experience surges where the volume of messages being produced exceeds the subscribers’ ability to process them and where longer time periods between messages being published and received won’t create additional issues, queues can be used as buffers to store excess messages and prevent data loss.</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Transportation management.</a:t>
            </a:r>
            <a:r>
              <a:rPr lang="en" sz="1200">
                <a:solidFill>
                  <a:schemeClr val="dk1"/>
                </a:solidFill>
                <a:latin typeface="Salesforce Sans"/>
                <a:ea typeface="Salesforce Sans"/>
                <a:cs typeface="Salesforce Sans"/>
                <a:sym typeface="Salesforce Sans"/>
              </a:rPr>
              <a:t> Logistics organizations that need to monitor their fleets can use this pattern to view the routes that each vehicle is taking in near real time and ensure that drivers are being as efficient as possible.</a:t>
            </a:r>
            <a:endParaRPr sz="1200">
              <a:solidFill>
                <a:schemeClr val="dk1"/>
              </a:solidFill>
              <a:latin typeface="Salesforce Sans"/>
              <a:ea typeface="Salesforce Sans"/>
              <a:cs typeface="Salesforce Sans"/>
              <a:sym typeface="Salesforce Sans"/>
            </a:endParaRPr>
          </a:p>
          <a:p>
            <a:pPr indent="-304800" lvl="0" marL="457200" rtl="0" algn="l">
              <a:lnSpc>
                <a:spcPct val="115000"/>
              </a:lnSpc>
              <a:spcBef>
                <a:spcPts val="0"/>
              </a:spcBef>
              <a:spcAft>
                <a:spcPts val="0"/>
              </a:spcAft>
              <a:buClr>
                <a:schemeClr val="dk1"/>
              </a:buClr>
              <a:buSzPts val="1200"/>
              <a:buFont typeface="Salesforce Sans"/>
              <a:buChar char="●"/>
            </a:pPr>
            <a:r>
              <a:rPr b="1" lang="en" sz="1200">
                <a:solidFill>
                  <a:schemeClr val="dk1"/>
                </a:solidFill>
                <a:latin typeface="Salesforce Sans"/>
                <a:ea typeface="Salesforce Sans"/>
                <a:cs typeface="Salesforce Sans"/>
                <a:sym typeface="Salesforce Sans"/>
              </a:rPr>
              <a:t>IoT devices.</a:t>
            </a:r>
            <a:r>
              <a:rPr lang="en" sz="1200">
                <a:solidFill>
                  <a:schemeClr val="dk1"/>
                </a:solidFill>
                <a:latin typeface="Salesforce Sans"/>
                <a:ea typeface="Salesforce Sans"/>
                <a:cs typeface="Salesforce Sans"/>
                <a:sym typeface="Salesforce Sans"/>
              </a:rPr>
              <a:t> Manufacturers often use systems that generate rapid streams of data, and these streams can have downstream effects on additional systems. This pattern can be used to identify sequences of events that require human intervention before catastrophic failures spanning multiple systems occur.</a:t>
            </a:r>
            <a:endParaRPr sz="1200">
              <a:solidFill>
                <a:schemeClr val="dk1"/>
              </a:solidFill>
              <a:latin typeface="Salesforce Sans"/>
              <a:ea typeface="Salesforce Sans"/>
              <a:cs typeface="Salesforce Sans"/>
              <a:sym typeface="Salesforc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28" name="Google Shape;102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9" name="Google Shape;1029;p40"/>
          <p:cNvPicPr preferRelativeResize="0"/>
          <p:nvPr/>
        </p:nvPicPr>
        <p:blipFill>
          <a:blip r:embed="rId3">
            <a:alphaModFix/>
          </a:blip>
          <a:stretch>
            <a:fillRect/>
          </a:stretch>
        </p:blipFill>
        <p:spPr>
          <a:xfrm>
            <a:off x="1888435" y="0"/>
            <a:ext cx="5367131"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5" name="Google Shape;103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6" name="Google Shape;1036;p41"/>
          <p:cNvPicPr preferRelativeResize="0"/>
          <p:nvPr/>
        </p:nvPicPr>
        <p:blipFill>
          <a:blip r:embed="rId3">
            <a:alphaModFix/>
          </a:blip>
          <a:stretch>
            <a:fillRect/>
          </a:stretch>
        </p:blipFill>
        <p:spPr>
          <a:xfrm>
            <a:off x="1277335" y="0"/>
            <a:ext cx="658933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2" name="Google Shape;104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3" name="Google Shape;1043;p42"/>
          <p:cNvPicPr preferRelativeResize="0"/>
          <p:nvPr/>
        </p:nvPicPr>
        <p:blipFill>
          <a:blip r:embed="rId3">
            <a:alphaModFix/>
          </a:blip>
          <a:stretch>
            <a:fillRect/>
          </a:stretch>
        </p:blipFill>
        <p:spPr>
          <a:xfrm>
            <a:off x="2175672" y="0"/>
            <a:ext cx="4792656" cy="5143499"/>
          </a:xfrm>
          <a:prstGeom prst="rect">
            <a:avLst/>
          </a:prstGeom>
          <a:noFill/>
          <a:ln>
            <a:noFill/>
          </a:ln>
        </p:spPr>
      </p:pic>
      <p:sp>
        <p:nvSpPr>
          <p:cNvPr id="1044" name="Google Shape;1044;p42"/>
          <p:cNvSpPr txBox="1"/>
          <p:nvPr/>
        </p:nvSpPr>
        <p:spPr>
          <a:xfrm>
            <a:off x="3643200" y="4911450"/>
            <a:ext cx="771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https://architect.salesforce.com/1/asset/immutable/s/d0dd989/assets/images/roadmap-business-capability.png</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9" name="Google Shape;69;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0" name="Google Shape;70;p16"/>
          <p:cNvPicPr preferRelativeResize="0"/>
          <p:nvPr/>
        </p:nvPicPr>
        <p:blipFill>
          <a:blip r:embed="rId3">
            <a:alphaModFix/>
          </a:blip>
          <a:stretch>
            <a:fillRect/>
          </a:stretch>
        </p:blipFill>
        <p:spPr>
          <a:xfrm>
            <a:off x="0" y="1474932"/>
            <a:ext cx="9144000" cy="219363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0" name="Google Shape;105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1" name="Google Shape;1051;p43"/>
          <p:cNvPicPr preferRelativeResize="0"/>
          <p:nvPr/>
        </p:nvPicPr>
        <p:blipFill>
          <a:blip r:embed="rId3">
            <a:alphaModFix/>
          </a:blip>
          <a:stretch>
            <a:fillRect/>
          </a:stretch>
        </p:blipFill>
        <p:spPr>
          <a:xfrm>
            <a:off x="979269" y="0"/>
            <a:ext cx="7185464" cy="5143501"/>
          </a:xfrm>
          <a:prstGeom prst="rect">
            <a:avLst/>
          </a:prstGeom>
          <a:noFill/>
          <a:ln>
            <a:noFill/>
          </a:ln>
        </p:spPr>
      </p:pic>
      <p:sp>
        <p:nvSpPr>
          <p:cNvPr id="1052" name="Google Shape;1052;p43"/>
          <p:cNvSpPr txBox="1"/>
          <p:nvPr/>
        </p:nvSpPr>
        <p:spPr>
          <a:xfrm>
            <a:off x="3757700" y="4835700"/>
            <a:ext cx="7884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https://architect.salesforce.com/1/asset/immutable/s/e10259c/assets/images/roadmap-business-feature.png</a:t>
            </a:r>
            <a:endParaRPr sz="800"/>
          </a:p>
        </p:txBody>
      </p:sp>
      <p:sp>
        <p:nvSpPr>
          <p:cNvPr id="1053" name="Google Shape;1053;p43"/>
          <p:cNvSpPr txBox="1"/>
          <p:nvPr/>
        </p:nvSpPr>
        <p:spPr>
          <a:xfrm>
            <a:off x="184325" y="46180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https://architect.salesforce.com/roadmaps/roadmap-explorer</a:t>
            </a:r>
            <a:endParaRPr sz="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59" name="Google Shape;105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0" name="Google Shape;1060;p44"/>
          <p:cNvPicPr preferRelativeResize="0"/>
          <p:nvPr/>
        </p:nvPicPr>
        <p:blipFill>
          <a:blip r:embed="rId3">
            <a:alphaModFix/>
          </a:blip>
          <a:stretch>
            <a:fillRect/>
          </a:stretch>
        </p:blipFill>
        <p:spPr>
          <a:xfrm>
            <a:off x="2926080" y="0"/>
            <a:ext cx="3291840"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66" name="Google Shape;106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7" name="Google Shape;1067;p45"/>
          <p:cNvPicPr preferRelativeResize="0"/>
          <p:nvPr/>
        </p:nvPicPr>
        <p:blipFill>
          <a:blip r:embed="rId3">
            <a:alphaModFix/>
          </a:blip>
          <a:stretch>
            <a:fillRect/>
          </a:stretch>
        </p:blipFill>
        <p:spPr>
          <a:xfrm>
            <a:off x="1032387" y="0"/>
            <a:ext cx="7079224" cy="5143499"/>
          </a:xfrm>
          <a:prstGeom prst="rect">
            <a:avLst/>
          </a:prstGeom>
          <a:noFill/>
          <a:ln>
            <a:noFill/>
          </a:ln>
        </p:spPr>
      </p:pic>
      <p:sp>
        <p:nvSpPr>
          <p:cNvPr id="1068" name="Google Shape;1068;p45"/>
          <p:cNvSpPr txBox="1"/>
          <p:nvPr/>
        </p:nvSpPr>
        <p:spPr>
          <a:xfrm>
            <a:off x="3481475" y="4780725"/>
            <a:ext cx="673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https://architect.salesforce.com/1/asset/immutable/s/03feb82/assets/images/roadmap-technology-component.png</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p:nvPr/>
        </p:nvSpPr>
        <p:spPr>
          <a:xfrm>
            <a:off x="7171241" y="2684429"/>
            <a:ext cx="1533000" cy="1400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6" name="Google Shape;76;p17"/>
          <p:cNvSpPr txBox="1"/>
          <p:nvPr/>
        </p:nvSpPr>
        <p:spPr>
          <a:xfrm>
            <a:off x="7650047" y="2827146"/>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Marketing</a:t>
            </a:r>
            <a:endParaRPr b="1" sz="900">
              <a:latin typeface="Salesforce Sans"/>
              <a:ea typeface="Salesforce Sans"/>
              <a:cs typeface="Salesforce Sans"/>
              <a:sym typeface="Salesforce Sans"/>
            </a:endParaRPr>
          </a:p>
        </p:txBody>
      </p:sp>
      <p:sp>
        <p:nvSpPr>
          <p:cNvPr id="77" name="Google Shape;77;p17"/>
          <p:cNvSpPr/>
          <p:nvPr/>
        </p:nvSpPr>
        <p:spPr>
          <a:xfrm>
            <a:off x="7667650" y="2995642"/>
            <a:ext cx="10134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8" name="Google Shape;78;p17"/>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9" name="Google Shape;79;p17"/>
          <p:cNvGrpSpPr/>
          <p:nvPr/>
        </p:nvGrpSpPr>
        <p:grpSpPr>
          <a:xfrm>
            <a:off x="25700" y="-2"/>
            <a:ext cx="9144000" cy="1111740"/>
            <a:chOff x="0" y="-4"/>
            <a:chExt cx="18288000" cy="2223479"/>
          </a:xfrm>
        </p:grpSpPr>
        <p:sp>
          <p:nvSpPr>
            <p:cNvPr id="80" name="Google Shape;80;p17"/>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81" name="Google Shape;81;p17"/>
            <p:cNvPicPr preferRelativeResize="0"/>
            <p:nvPr/>
          </p:nvPicPr>
          <p:blipFill>
            <a:blip r:embed="rId3">
              <a:alphaModFix/>
            </a:blip>
            <a:stretch>
              <a:fillRect/>
            </a:stretch>
          </p:blipFill>
          <p:spPr>
            <a:xfrm>
              <a:off x="0" y="-4"/>
              <a:ext cx="18288000" cy="2223479"/>
            </a:xfrm>
            <a:prstGeom prst="rect">
              <a:avLst/>
            </a:prstGeom>
            <a:noFill/>
            <a:ln>
              <a:noFill/>
            </a:ln>
          </p:spPr>
        </p:pic>
        <p:sp>
          <p:nvSpPr>
            <p:cNvPr id="82" name="Google Shape;82;p17"/>
            <p:cNvSpPr txBox="1"/>
            <p:nvPr/>
          </p:nvSpPr>
          <p:spPr>
            <a:xfrm>
              <a:off x="421254" y="1450825"/>
              <a:ext cx="6088200" cy="609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1 Marketing, Strategy, and Sales diagram example details business drivers and capabilities that are a part of a company's  transformational vision, and high-level product positioning required to make that vision a reality.</a:t>
              </a:r>
              <a:endParaRPr sz="600">
                <a:solidFill>
                  <a:srgbClr val="032D60"/>
                </a:solidFill>
                <a:latin typeface="Salesforce Sans"/>
                <a:ea typeface="Salesforce Sans"/>
                <a:cs typeface="Salesforce Sans"/>
                <a:sym typeface="Salesforce Sans"/>
              </a:endParaRPr>
            </a:p>
          </p:txBody>
        </p:sp>
        <p:sp>
          <p:nvSpPr>
            <p:cNvPr id="83" name="Google Shape;83;p17"/>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84" name="Google Shape;84;p17"/>
            <p:cNvSpPr txBox="1"/>
            <p:nvPr/>
          </p:nvSpPr>
          <p:spPr>
            <a:xfrm>
              <a:off x="421240" y="968234"/>
              <a:ext cx="61611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Business Capability Map</a:t>
              </a:r>
              <a:endParaRPr sz="1200">
                <a:solidFill>
                  <a:srgbClr val="032D60"/>
                </a:solidFill>
                <a:latin typeface="Salesforce Sans"/>
                <a:ea typeface="Salesforce Sans"/>
                <a:cs typeface="Salesforce Sans"/>
                <a:sym typeface="Salesforce Sans"/>
              </a:endParaRPr>
            </a:p>
          </p:txBody>
        </p:sp>
      </p:grpSp>
      <p:pic>
        <p:nvPicPr>
          <p:cNvPr id="85" name="Google Shape;85;p17"/>
          <p:cNvPicPr preferRelativeResize="0"/>
          <p:nvPr/>
        </p:nvPicPr>
        <p:blipFill>
          <a:blip r:embed="rId4">
            <a:alphaModFix/>
          </a:blip>
          <a:stretch>
            <a:fillRect/>
          </a:stretch>
        </p:blipFill>
        <p:spPr>
          <a:xfrm>
            <a:off x="447438" y="3189781"/>
            <a:ext cx="182880" cy="182880"/>
          </a:xfrm>
          <a:prstGeom prst="rect">
            <a:avLst/>
          </a:prstGeom>
          <a:noFill/>
          <a:ln>
            <a:noFill/>
          </a:ln>
        </p:spPr>
      </p:pic>
      <p:grpSp>
        <p:nvGrpSpPr>
          <p:cNvPr id="86" name="Google Shape;86;p17"/>
          <p:cNvGrpSpPr/>
          <p:nvPr/>
        </p:nvGrpSpPr>
        <p:grpSpPr>
          <a:xfrm>
            <a:off x="372854" y="2684387"/>
            <a:ext cx="1511121" cy="1400672"/>
            <a:chOff x="1174742" y="2551473"/>
            <a:chExt cx="3829500" cy="3549600"/>
          </a:xfrm>
        </p:grpSpPr>
        <p:sp>
          <p:nvSpPr>
            <p:cNvPr id="87" name="Google Shape;87;p17"/>
            <p:cNvSpPr/>
            <p:nvPr/>
          </p:nvSpPr>
          <p:spPr>
            <a:xfrm>
              <a:off x="1174742" y="2551473"/>
              <a:ext cx="3829500" cy="35496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88" name="Google Shape;88;p17"/>
            <p:cNvSpPr txBox="1"/>
            <p:nvPr/>
          </p:nvSpPr>
          <p:spPr>
            <a:xfrm>
              <a:off x="2080500" y="2989709"/>
              <a:ext cx="2034300" cy="3510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a:t>
              </a:r>
              <a:endParaRPr b="1" sz="900">
                <a:latin typeface="Salesforce Sans"/>
                <a:ea typeface="Salesforce Sans"/>
                <a:cs typeface="Salesforce Sans"/>
                <a:sym typeface="Salesforce Sans"/>
              </a:endParaRPr>
            </a:p>
          </p:txBody>
        </p:sp>
        <p:sp>
          <p:nvSpPr>
            <p:cNvPr id="89" name="Google Shape;89;p17"/>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90" name="Google Shape;90;p17"/>
          <p:cNvSpPr txBox="1"/>
          <p:nvPr/>
        </p:nvSpPr>
        <p:spPr>
          <a:xfrm>
            <a:off x="391850" y="3075000"/>
            <a:ext cx="1131300" cy="943500"/>
          </a:xfrm>
          <a:prstGeom prst="rect">
            <a:avLst/>
          </a:prstGeom>
          <a:solidFill>
            <a:srgbClr val="FFFFFF"/>
          </a:solid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Site Merchandising</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Shopper Experience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Pricing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Promotion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 Capture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 Fulfillment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t/>
            </a:r>
            <a:endParaRPr sz="700">
              <a:latin typeface="Salesforce Sans"/>
              <a:ea typeface="Salesforce Sans"/>
              <a:cs typeface="Salesforce Sans"/>
              <a:sym typeface="Salesforce Sans"/>
            </a:endParaRPr>
          </a:p>
        </p:txBody>
      </p:sp>
      <p:grpSp>
        <p:nvGrpSpPr>
          <p:cNvPr id="91" name="Google Shape;91;p17"/>
          <p:cNvGrpSpPr/>
          <p:nvPr/>
        </p:nvGrpSpPr>
        <p:grpSpPr>
          <a:xfrm>
            <a:off x="5460207" y="2684333"/>
            <a:ext cx="1567114" cy="1411326"/>
            <a:chOff x="12252464" y="5247497"/>
            <a:chExt cx="3971400" cy="3576600"/>
          </a:xfrm>
        </p:grpSpPr>
        <p:grpSp>
          <p:nvGrpSpPr>
            <p:cNvPr id="92" name="Google Shape;92;p17"/>
            <p:cNvGrpSpPr/>
            <p:nvPr/>
          </p:nvGrpSpPr>
          <p:grpSpPr>
            <a:xfrm>
              <a:off x="12252464" y="5247497"/>
              <a:ext cx="3971400" cy="3576600"/>
              <a:chOff x="1885464" y="2138222"/>
              <a:chExt cx="3971400" cy="3576600"/>
            </a:xfrm>
          </p:grpSpPr>
          <p:sp>
            <p:nvSpPr>
              <p:cNvPr id="93" name="Google Shape;93;p17"/>
              <p:cNvSpPr/>
              <p:nvPr/>
            </p:nvSpPr>
            <p:spPr>
              <a:xfrm>
                <a:off x="1885464" y="2138222"/>
                <a:ext cx="3971400" cy="3576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94" name="Google Shape;94;p17"/>
              <p:cNvSpPr txBox="1"/>
              <p:nvPr/>
            </p:nvSpPr>
            <p:spPr>
              <a:xfrm>
                <a:off x="3131061" y="2539524"/>
                <a:ext cx="2034300" cy="351000"/>
              </a:xfrm>
              <a:prstGeom prst="rect">
                <a:avLst/>
              </a:prstGeom>
              <a:solidFill>
                <a:schemeClr val="lt1"/>
              </a:solidFill>
              <a:ln cap="flat" cmpd="sng" w="9525">
                <a:solidFill>
                  <a:srgbClr val="FFFFFF"/>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a:t>
                </a:r>
                <a:endParaRPr b="1" sz="900">
                  <a:latin typeface="Salesforce Sans"/>
                  <a:ea typeface="Salesforce Sans"/>
                  <a:cs typeface="Salesforce Sans"/>
                  <a:sym typeface="Salesforce Sans"/>
                </a:endParaRPr>
              </a:p>
            </p:txBody>
          </p:sp>
        </p:grpSp>
        <p:sp>
          <p:nvSpPr>
            <p:cNvPr id="95" name="Google Shape;95;p17"/>
            <p:cNvSpPr txBox="1"/>
            <p:nvPr/>
          </p:nvSpPr>
          <p:spPr>
            <a:xfrm>
              <a:off x="12581264" y="6190802"/>
              <a:ext cx="2951100" cy="2076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Cross-Channel Service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Knowledge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Predictive Service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Case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Returns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 on Behalf</a:t>
              </a:r>
              <a:endParaRPr sz="700">
                <a:latin typeface="Salesforce Sans"/>
                <a:ea typeface="Salesforce Sans"/>
                <a:cs typeface="Salesforce Sans"/>
                <a:sym typeface="Salesforce Sans"/>
              </a:endParaRPr>
            </a:p>
          </p:txBody>
        </p:sp>
      </p:grpSp>
      <p:grpSp>
        <p:nvGrpSpPr>
          <p:cNvPr id="96" name="Google Shape;96;p17"/>
          <p:cNvGrpSpPr/>
          <p:nvPr/>
        </p:nvGrpSpPr>
        <p:grpSpPr>
          <a:xfrm>
            <a:off x="3783934" y="2684450"/>
            <a:ext cx="1532903" cy="1400672"/>
            <a:chOff x="11277205" y="5710531"/>
            <a:chExt cx="3884700" cy="3549600"/>
          </a:xfrm>
        </p:grpSpPr>
        <p:grpSp>
          <p:nvGrpSpPr>
            <p:cNvPr id="97" name="Google Shape;97;p17"/>
            <p:cNvGrpSpPr/>
            <p:nvPr/>
          </p:nvGrpSpPr>
          <p:grpSpPr>
            <a:xfrm>
              <a:off x="11277205" y="5710531"/>
              <a:ext cx="3884700" cy="3549600"/>
              <a:chOff x="910205" y="2601256"/>
              <a:chExt cx="3884700" cy="3549600"/>
            </a:xfrm>
          </p:grpSpPr>
          <p:sp>
            <p:nvSpPr>
              <p:cNvPr id="98" name="Google Shape;98;p17"/>
              <p:cNvSpPr/>
              <p:nvPr/>
            </p:nvSpPr>
            <p:spPr>
              <a:xfrm>
                <a:off x="910205" y="2601256"/>
                <a:ext cx="3884700" cy="3549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99" name="Google Shape;99;p17"/>
              <p:cNvSpPr txBox="1"/>
              <p:nvPr/>
            </p:nvSpPr>
            <p:spPr>
              <a:xfrm>
                <a:off x="2080491" y="3036743"/>
                <a:ext cx="2034300" cy="351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a:t>
                </a:r>
                <a:endParaRPr b="1" sz="900">
                  <a:latin typeface="Salesforce Sans"/>
                  <a:ea typeface="Salesforce Sans"/>
                  <a:cs typeface="Salesforce Sans"/>
                  <a:sym typeface="Salesforce Sans"/>
                </a:endParaRPr>
              </a:p>
            </p:txBody>
          </p:sp>
          <p:sp>
            <p:nvSpPr>
              <p:cNvPr id="100" name="Google Shape;100;p17"/>
              <p:cNvSpPr/>
              <p:nvPr/>
            </p:nvSpPr>
            <p:spPr>
              <a:xfrm flipH="1" rot="10800000">
                <a:off x="2081705" y="3442898"/>
                <a:ext cx="2694900" cy="38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1" name="Google Shape;101;p17"/>
            <p:cNvSpPr txBox="1"/>
            <p:nvPr/>
          </p:nvSpPr>
          <p:spPr>
            <a:xfrm>
              <a:off x="11598434" y="6653835"/>
              <a:ext cx="2883300" cy="1135200"/>
            </a:xfrm>
            <a:prstGeom prst="rect">
              <a:avLst/>
            </a:prstGeom>
            <a:no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Lead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Onboarding</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Training</a:t>
              </a:r>
              <a:endParaRPr sz="700">
                <a:latin typeface="Salesforce Sans"/>
                <a:ea typeface="Salesforce Sans"/>
                <a:cs typeface="Salesforce Sans"/>
                <a:sym typeface="Salesforce Sans"/>
              </a:endParaRPr>
            </a:p>
          </p:txBody>
        </p:sp>
      </p:grpSp>
      <p:grpSp>
        <p:nvGrpSpPr>
          <p:cNvPr id="102" name="Google Shape;102;p17"/>
          <p:cNvGrpSpPr/>
          <p:nvPr/>
        </p:nvGrpSpPr>
        <p:grpSpPr>
          <a:xfrm>
            <a:off x="2067500" y="2684388"/>
            <a:ext cx="1532903" cy="1400672"/>
            <a:chOff x="11082338" y="5247636"/>
            <a:chExt cx="3884700" cy="3549600"/>
          </a:xfrm>
        </p:grpSpPr>
        <p:grpSp>
          <p:nvGrpSpPr>
            <p:cNvPr id="103" name="Google Shape;103;p17"/>
            <p:cNvGrpSpPr/>
            <p:nvPr/>
          </p:nvGrpSpPr>
          <p:grpSpPr>
            <a:xfrm>
              <a:off x="11082338" y="5247636"/>
              <a:ext cx="3884700" cy="3549600"/>
              <a:chOff x="715338" y="2138361"/>
              <a:chExt cx="3884700" cy="3549600"/>
            </a:xfrm>
          </p:grpSpPr>
          <p:sp>
            <p:nvSpPr>
              <p:cNvPr id="104" name="Google Shape;104;p17"/>
              <p:cNvSpPr/>
              <p:nvPr/>
            </p:nvSpPr>
            <p:spPr>
              <a:xfrm>
                <a:off x="715338" y="2138361"/>
                <a:ext cx="3884700" cy="3549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05" name="Google Shape;105;p17"/>
              <p:cNvSpPr txBox="1"/>
              <p:nvPr/>
            </p:nvSpPr>
            <p:spPr>
              <a:xfrm>
                <a:off x="1850437" y="2601397"/>
                <a:ext cx="20343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Experience</a:t>
                </a:r>
                <a:endParaRPr b="1" sz="900">
                  <a:latin typeface="Salesforce Sans"/>
                  <a:ea typeface="Salesforce Sans"/>
                  <a:cs typeface="Salesforce Sans"/>
                  <a:sym typeface="Salesforce Sans"/>
                </a:endParaRPr>
              </a:p>
            </p:txBody>
          </p:sp>
          <p:sp>
            <p:nvSpPr>
              <p:cNvPr id="106" name="Google Shape;106;p17"/>
              <p:cNvSpPr/>
              <p:nvPr/>
            </p:nvSpPr>
            <p:spPr>
              <a:xfrm flipH="1" rot="10800000">
                <a:off x="1873960" y="2979850"/>
                <a:ext cx="2705700" cy="38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7" name="Google Shape;107;p17"/>
            <p:cNvSpPr txBox="1"/>
            <p:nvPr/>
          </p:nvSpPr>
          <p:spPr>
            <a:xfrm>
              <a:off x="11581942" y="6245059"/>
              <a:ext cx="2883300" cy="1134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Self Service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Content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Loyalty Management</a:t>
              </a:r>
              <a:endParaRPr sz="700">
                <a:latin typeface="Salesforce Sans"/>
                <a:ea typeface="Salesforce Sans"/>
                <a:cs typeface="Salesforce Sans"/>
                <a:sym typeface="Salesforce Sans"/>
              </a:endParaRPr>
            </a:p>
          </p:txBody>
        </p:sp>
      </p:grpSp>
      <p:sp>
        <p:nvSpPr>
          <p:cNvPr id="108" name="Google Shape;108;p17"/>
          <p:cNvSpPr txBox="1"/>
          <p:nvPr/>
        </p:nvSpPr>
        <p:spPr>
          <a:xfrm>
            <a:off x="685800"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Website</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Mobile App</a:t>
            </a:r>
            <a:endParaRPr sz="700">
              <a:solidFill>
                <a:srgbClr val="FFFFFF"/>
              </a:solidFill>
              <a:latin typeface="Salesforce Sans"/>
              <a:ea typeface="Salesforce Sans"/>
              <a:cs typeface="Salesforce Sans"/>
              <a:sym typeface="Salesforce Sans"/>
            </a:endParaRPr>
          </a:p>
        </p:txBody>
      </p:sp>
      <p:sp>
        <p:nvSpPr>
          <p:cNvPr id="109" name="Google Shape;109;p17"/>
          <p:cNvSpPr txBox="1"/>
          <p:nvPr/>
        </p:nvSpPr>
        <p:spPr>
          <a:xfrm>
            <a:off x="1605450"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Social</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SMS</a:t>
            </a:r>
            <a:endParaRPr sz="700">
              <a:solidFill>
                <a:srgbClr val="FFFFFF"/>
              </a:solidFill>
              <a:latin typeface="Salesforce Sans"/>
              <a:ea typeface="Salesforce Sans"/>
              <a:cs typeface="Salesforce Sans"/>
              <a:sym typeface="Salesforce Sans"/>
            </a:endParaRPr>
          </a:p>
        </p:txBody>
      </p:sp>
      <p:sp>
        <p:nvSpPr>
          <p:cNvPr id="110" name="Google Shape;110;p17"/>
          <p:cNvSpPr txBox="1"/>
          <p:nvPr/>
        </p:nvSpPr>
        <p:spPr>
          <a:xfrm>
            <a:off x="2525101"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Chat </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Email</a:t>
            </a:r>
            <a:endParaRPr sz="700">
              <a:solidFill>
                <a:srgbClr val="FFFFFF"/>
              </a:solidFill>
              <a:latin typeface="Salesforce Sans"/>
              <a:ea typeface="Salesforce Sans"/>
              <a:cs typeface="Salesforce Sans"/>
              <a:sym typeface="Salesforce Sans"/>
            </a:endParaRPr>
          </a:p>
        </p:txBody>
      </p:sp>
      <p:sp>
        <p:nvSpPr>
          <p:cNvPr id="111" name="Google Shape;111;p17"/>
          <p:cNvSpPr txBox="1"/>
          <p:nvPr/>
        </p:nvSpPr>
        <p:spPr>
          <a:xfrm>
            <a:off x="707663" y="46955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grpSp>
        <p:nvGrpSpPr>
          <p:cNvPr id="112" name="Google Shape;112;p17"/>
          <p:cNvGrpSpPr/>
          <p:nvPr/>
        </p:nvGrpSpPr>
        <p:grpSpPr>
          <a:xfrm>
            <a:off x="118625" y="4314453"/>
            <a:ext cx="8889628" cy="682010"/>
            <a:chOff x="5690300" y="1849559"/>
            <a:chExt cx="17779255" cy="1316622"/>
          </a:xfrm>
        </p:grpSpPr>
        <p:grpSp>
          <p:nvGrpSpPr>
            <p:cNvPr id="113" name="Google Shape;113;p17"/>
            <p:cNvGrpSpPr/>
            <p:nvPr/>
          </p:nvGrpSpPr>
          <p:grpSpPr>
            <a:xfrm>
              <a:off x="5690300" y="1849559"/>
              <a:ext cx="17779255" cy="1316622"/>
              <a:chOff x="3601223" y="4349378"/>
              <a:chExt cx="22528200" cy="1668300"/>
            </a:xfrm>
          </p:grpSpPr>
          <p:sp>
            <p:nvSpPr>
              <p:cNvPr id="114" name="Google Shape;114;p17"/>
              <p:cNvSpPr/>
              <p:nvPr/>
            </p:nvSpPr>
            <p:spPr>
              <a:xfrm>
                <a:off x="3601223" y="4349378"/>
                <a:ext cx="22528200" cy="1668300"/>
              </a:xfrm>
              <a:prstGeom prst="roundRect">
                <a:avLst>
                  <a:gd fmla="val 8286"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115" name="Google Shape;115;p17"/>
              <p:cNvSpPr txBox="1"/>
              <p:nvPr/>
            </p:nvSpPr>
            <p:spPr>
              <a:xfrm>
                <a:off x="4548014" y="4632170"/>
                <a:ext cx="3684600" cy="339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Salesforce Customer 360</a:t>
                </a:r>
                <a:endParaRPr b="1" sz="900">
                  <a:latin typeface="Salesforce Sans"/>
                  <a:ea typeface="Salesforce Sans"/>
                  <a:cs typeface="Salesforce Sans"/>
                  <a:sym typeface="Salesforce Sans"/>
                </a:endParaRPr>
              </a:p>
            </p:txBody>
          </p:sp>
        </p:grpSp>
        <p:sp>
          <p:nvSpPr>
            <p:cNvPr id="116" name="Google Shape;116;p17"/>
            <p:cNvSpPr/>
            <p:nvPr/>
          </p:nvSpPr>
          <p:spPr>
            <a:xfrm flipH="1" rot="10800000">
              <a:off x="6421017" y="2431507"/>
              <a:ext cx="17009100" cy="294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grpSp>
      <p:grpSp>
        <p:nvGrpSpPr>
          <p:cNvPr id="117" name="Google Shape;117;p17"/>
          <p:cNvGrpSpPr/>
          <p:nvPr/>
        </p:nvGrpSpPr>
        <p:grpSpPr>
          <a:xfrm>
            <a:off x="118625" y="1196743"/>
            <a:ext cx="8915671" cy="1362408"/>
            <a:chOff x="1881824" y="4710770"/>
            <a:chExt cx="22594200" cy="3332700"/>
          </a:xfrm>
        </p:grpSpPr>
        <p:sp>
          <p:nvSpPr>
            <p:cNvPr id="118" name="Google Shape;118;p17"/>
            <p:cNvSpPr/>
            <p:nvPr/>
          </p:nvSpPr>
          <p:spPr>
            <a:xfrm>
              <a:off x="1881824" y="4710770"/>
              <a:ext cx="22594200" cy="33327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19" name="Google Shape;119;p17"/>
            <p:cNvSpPr txBox="1"/>
            <p:nvPr/>
          </p:nvSpPr>
          <p:spPr>
            <a:xfrm>
              <a:off x="2550896" y="5138210"/>
              <a:ext cx="4268400" cy="339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Business Drivers</a:t>
              </a:r>
              <a:endParaRPr b="1" sz="900">
                <a:latin typeface="Salesforce Sans"/>
                <a:ea typeface="Salesforce Sans"/>
                <a:cs typeface="Salesforce Sans"/>
                <a:sym typeface="Salesforce Sans"/>
              </a:endParaRPr>
            </a:p>
          </p:txBody>
        </p:sp>
      </p:grpSp>
      <p:sp>
        <p:nvSpPr>
          <p:cNvPr id="120" name="Google Shape;120;p17"/>
          <p:cNvSpPr/>
          <p:nvPr/>
        </p:nvSpPr>
        <p:spPr>
          <a:xfrm flipH="1" rot="10800000">
            <a:off x="351125" y="1541081"/>
            <a:ext cx="86625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pic>
        <p:nvPicPr>
          <p:cNvPr id="121" name="Google Shape;121;p17"/>
          <p:cNvPicPr preferRelativeResize="0"/>
          <p:nvPr/>
        </p:nvPicPr>
        <p:blipFill>
          <a:blip r:embed="rId5">
            <a:alphaModFix/>
          </a:blip>
          <a:stretch>
            <a:fillRect/>
          </a:stretch>
        </p:blipFill>
        <p:spPr>
          <a:xfrm>
            <a:off x="5165816" y="150883"/>
            <a:ext cx="271333" cy="271333"/>
          </a:xfrm>
          <a:prstGeom prst="rect">
            <a:avLst/>
          </a:prstGeom>
          <a:noFill/>
          <a:ln>
            <a:noFill/>
          </a:ln>
        </p:spPr>
      </p:pic>
      <p:sp>
        <p:nvSpPr>
          <p:cNvPr id="122" name="Google Shape;122;p17"/>
          <p:cNvSpPr txBox="1"/>
          <p:nvPr/>
        </p:nvSpPr>
        <p:spPr>
          <a:xfrm>
            <a:off x="5425442" y="21985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Slack</a:t>
            </a:r>
            <a:endParaRPr sz="500">
              <a:latin typeface="Proxima Nova"/>
              <a:ea typeface="Proxima Nova"/>
              <a:cs typeface="Proxima Nova"/>
              <a:sym typeface="Proxima Nova"/>
            </a:endParaRPr>
          </a:p>
        </p:txBody>
      </p:sp>
      <p:pic>
        <p:nvPicPr>
          <p:cNvPr id="123" name="Google Shape;123;p17"/>
          <p:cNvPicPr preferRelativeResize="0"/>
          <p:nvPr/>
        </p:nvPicPr>
        <p:blipFill rotWithShape="1">
          <a:blip r:embed="rId6">
            <a:alphaModFix/>
          </a:blip>
          <a:srcRect b="0" l="228" r="238" t="0"/>
          <a:stretch/>
        </p:blipFill>
        <p:spPr>
          <a:xfrm>
            <a:off x="5237480" y="406415"/>
            <a:ext cx="121920" cy="128016"/>
          </a:xfrm>
          <a:prstGeom prst="rect">
            <a:avLst/>
          </a:prstGeom>
          <a:noFill/>
          <a:ln>
            <a:noFill/>
          </a:ln>
        </p:spPr>
      </p:pic>
      <p:sp>
        <p:nvSpPr>
          <p:cNvPr id="124" name="Google Shape;124;p17"/>
          <p:cNvSpPr txBox="1"/>
          <p:nvPr/>
        </p:nvSpPr>
        <p:spPr>
          <a:xfrm>
            <a:off x="5425442" y="403725"/>
            <a:ext cx="3240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Marketing</a:t>
            </a:r>
            <a:endParaRPr sz="500">
              <a:latin typeface="Proxima Nova"/>
              <a:ea typeface="Proxima Nova"/>
              <a:cs typeface="Proxima Nova"/>
              <a:sym typeface="Proxima Nova"/>
            </a:endParaRPr>
          </a:p>
        </p:txBody>
      </p:sp>
      <p:pic>
        <p:nvPicPr>
          <p:cNvPr id="125" name="Google Shape;125;p17"/>
          <p:cNvPicPr preferRelativeResize="0"/>
          <p:nvPr/>
        </p:nvPicPr>
        <p:blipFill rotWithShape="1">
          <a:blip r:embed="rId7">
            <a:alphaModFix/>
          </a:blip>
          <a:srcRect b="0" l="0" r="0" t="0"/>
          <a:stretch/>
        </p:blipFill>
        <p:spPr>
          <a:xfrm>
            <a:off x="5237481" y="569506"/>
            <a:ext cx="121920" cy="128016"/>
          </a:xfrm>
          <a:prstGeom prst="rect">
            <a:avLst/>
          </a:prstGeom>
          <a:noFill/>
          <a:ln>
            <a:noFill/>
          </a:ln>
        </p:spPr>
      </p:pic>
      <p:pic>
        <p:nvPicPr>
          <p:cNvPr id="126" name="Google Shape;126;p17"/>
          <p:cNvPicPr preferRelativeResize="0"/>
          <p:nvPr/>
        </p:nvPicPr>
        <p:blipFill rotWithShape="1">
          <a:blip r:embed="rId8">
            <a:alphaModFix/>
          </a:blip>
          <a:srcRect b="0" l="9" r="9" t="0"/>
          <a:stretch/>
        </p:blipFill>
        <p:spPr>
          <a:xfrm>
            <a:off x="5238996" y="767321"/>
            <a:ext cx="124968" cy="121844"/>
          </a:xfrm>
          <a:prstGeom prst="rect">
            <a:avLst/>
          </a:prstGeom>
          <a:noFill/>
          <a:ln>
            <a:noFill/>
          </a:ln>
        </p:spPr>
      </p:pic>
      <p:sp>
        <p:nvSpPr>
          <p:cNvPr id="127" name="Google Shape;127;p17"/>
          <p:cNvSpPr txBox="1"/>
          <p:nvPr/>
        </p:nvSpPr>
        <p:spPr>
          <a:xfrm>
            <a:off x="5425442" y="566817"/>
            <a:ext cx="3837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Commerce</a:t>
            </a:r>
            <a:endParaRPr sz="500">
              <a:latin typeface="Proxima Nova"/>
              <a:ea typeface="Proxima Nova"/>
              <a:cs typeface="Proxima Nova"/>
              <a:sym typeface="Proxima Nova"/>
            </a:endParaRPr>
          </a:p>
        </p:txBody>
      </p:sp>
      <p:sp>
        <p:nvSpPr>
          <p:cNvPr id="128" name="Google Shape;128;p17"/>
          <p:cNvSpPr txBox="1"/>
          <p:nvPr/>
        </p:nvSpPr>
        <p:spPr>
          <a:xfrm>
            <a:off x="5425442" y="738008"/>
            <a:ext cx="3837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Analytics</a:t>
            </a:r>
            <a:endParaRPr sz="500">
              <a:latin typeface="Proxima Nova"/>
              <a:ea typeface="Proxima Nova"/>
              <a:cs typeface="Proxima Nova"/>
              <a:sym typeface="Proxima Nova"/>
            </a:endParaRPr>
          </a:p>
        </p:txBody>
      </p:sp>
      <p:pic>
        <p:nvPicPr>
          <p:cNvPr id="129" name="Google Shape;129;p17"/>
          <p:cNvPicPr preferRelativeResize="0"/>
          <p:nvPr/>
        </p:nvPicPr>
        <p:blipFill rotWithShape="1">
          <a:blip r:embed="rId9">
            <a:alphaModFix/>
          </a:blip>
          <a:srcRect b="0" l="0" r="0" t="0"/>
          <a:stretch/>
        </p:blipFill>
        <p:spPr>
          <a:xfrm>
            <a:off x="5876343" y="224067"/>
            <a:ext cx="124968" cy="124968"/>
          </a:xfrm>
          <a:prstGeom prst="rect">
            <a:avLst/>
          </a:prstGeom>
          <a:noFill/>
          <a:ln>
            <a:noFill/>
          </a:ln>
        </p:spPr>
      </p:pic>
      <p:sp>
        <p:nvSpPr>
          <p:cNvPr id="130" name="Google Shape;130;p17"/>
          <p:cNvSpPr txBox="1"/>
          <p:nvPr/>
        </p:nvSpPr>
        <p:spPr>
          <a:xfrm>
            <a:off x="6042883" y="21985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Sales</a:t>
            </a:r>
            <a:endParaRPr sz="500">
              <a:latin typeface="Proxima Nova"/>
              <a:ea typeface="Proxima Nova"/>
              <a:cs typeface="Proxima Nova"/>
              <a:sym typeface="Proxima Nova"/>
            </a:endParaRPr>
          </a:p>
        </p:txBody>
      </p:sp>
      <p:grpSp>
        <p:nvGrpSpPr>
          <p:cNvPr id="131" name="Google Shape;131;p17"/>
          <p:cNvGrpSpPr/>
          <p:nvPr/>
        </p:nvGrpSpPr>
        <p:grpSpPr>
          <a:xfrm>
            <a:off x="361920" y="1828030"/>
            <a:ext cx="1532659" cy="573134"/>
            <a:chOff x="2799946" y="6783815"/>
            <a:chExt cx="6253200" cy="2578200"/>
          </a:xfrm>
        </p:grpSpPr>
        <p:sp>
          <p:nvSpPr>
            <p:cNvPr id="132" name="Google Shape;132;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3" name="Google Shape;133;p17"/>
            <p:cNvSpPr txBox="1"/>
            <p:nvPr/>
          </p:nvSpPr>
          <p:spPr>
            <a:xfrm>
              <a:off x="3792332" y="7039710"/>
              <a:ext cx="42684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Meet shoppers where they are</a:t>
              </a:r>
              <a:endParaRPr b="1" sz="900">
                <a:latin typeface="Salesforce Sans"/>
                <a:ea typeface="Salesforce Sans"/>
                <a:cs typeface="Salesforce Sans"/>
                <a:sym typeface="Salesforce Sans"/>
              </a:endParaRPr>
            </a:p>
          </p:txBody>
        </p:sp>
      </p:grpSp>
      <p:sp>
        <p:nvSpPr>
          <p:cNvPr id="134" name="Google Shape;134;p17"/>
          <p:cNvSpPr/>
          <p:nvPr/>
        </p:nvSpPr>
        <p:spPr>
          <a:xfrm>
            <a:off x="417256" y="2224136"/>
            <a:ext cx="1472100" cy="150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grpSp>
        <p:nvGrpSpPr>
          <p:cNvPr id="135" name="Google Shape;135;p17"/>
          <p:cNvGrpSpPr/>
          <p:nvPr/>
        </p:nvGrpSpPr>
        <p:grpSpPr>
          <a:xfrm>
            <a:off x="2072883" y="1828030"/>
            <a:ext cx="1532659" cy="573134"/>
            <a:chOff x="2799946" y="6783815"/>
            <a:chExt cx="6253200" cy="2578200"/>
          </a:xfrm>
        </p:grpSpPr>
        <p:sp>
          <p:nvSpPr>
            <p:cNvPr id="136" name="Google Shape;136;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37" name="Google Shape;137;p17"/>
            <p:cNvSpPr txBox="1"/>
            <p:nvPr/>
          </p:nvSpPr>
          <p:spPr>
            <a:xfrm>
              <a:off x="3792332" y="7039710"/>
              <a:ext cx="42684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Drive awareness and acquisition</a:t>
              </a:r>
              <a:endParaRPr b="1" sz="900">
                <a:latin typeface="Salesforce Sans"/>
                <a:ea typeface="Salesforce Sans"/>
                <a:cs typeface="Salesforce Sans"/>
                <a:sym typeface="Salesforce Sans"/>
              </a:endParaRPr>
            </a:p>
          </p:txBody>
        </p:sp>
      </p:grpSp>
      <p:grpSp>
        <p:nvGrpSpPr>
          <p:cNvPr id="138" name="Google Shape;138;p17"/>
          <p:cNvGrpSpPr/>
          <p:nvPr/>
        </p:nvGrpSpPr>
        <p:grpSpPr>
          <a:xfrm>
            <a:off x="3783837" y="1828030"/>
            <a:ext cx="1532659" cy="573134"/>
            <a:chOff x="2799946" y="6783815"/>
            <a:chExt cx="6253200" cy="2578200"/>
          </a:xfrm>
        </p:grpSpPr>
        <p:sp>
          <p:nvSpPr>
            <p:cNvPr id="139" name="Google Shape;139;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40" name="Google Shape;140;p17"/>
            <p:cNvSpPr txBox="1"/>
            <p:nvPr/>
          </p:nvSpPr>
          <p:spPr>
            <a:xfrm>
              <a:off x="3585111" y="7039708"/>
              <a:ext cx="47013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Realize revenue and employee success</a:t>
              </a:r>
              <a:endParaRPr b="1" sz="900">
                <a:latin typeface="Salesforce Sans"/>
                <a:ea typeface="Salesforce Sans"/>
                <a:cs typeface="Salesforce Sans"/>
                <a:sym typeface="Salesforce Sans"/>
              </a:endParaRPr>
            </a:p>
          </p:txBody>
        </p:sp>
      </p:grpSp>
      <p:grpSp>
        <p:nvGrpSpPr>
          <p:cNvPr id="141" name="Google Shape;141;p17"/>
          <p:cNvGrpSpPr/>
          <p:nvPr/>
        </p:nvGrpSpPr>
        <p:grpSpPr>
          <a:xfrm>
            <a:off x="5494795" y="1827943"/>
            <a:ext cx="1532659" cy="573134"/>
            <a:chOff x="2799946" y="6783815"/>
            <a:chExt cx="6253200" cy="2578200"/>
          </a:xfrm>
        </p:grpSpPr>
        <p:sp>
          <p:nvSpPr>
            <p:cNvPr id="142" name="Google Shape;142;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43" name="Google Shape;143;p17"/>
            <p:cNvSpPr txBox="1"/>
            <p:nvPr/>
          </p:nvSpPr>
          <p:spPr>
            <a:xfrm>
              <a:off x="3792332" y="7039710"/>
              <a:ext cx="42684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Deliver superior customer service</a:t>
              </a:r>
              <a:endParaRPr b="1" sz="900">
                <a:latin typeface="Salesforce Sans"/>
                <a:ea typeface="Salesforce Sans"/>
                <a:cs typeface="Salesforce Sans"/>
                <a:sym typeface="Salesforce Sans"/>
              </a:endParaRPr>
            </a:p>
          </p:txBody>
        </p:sp>
      </p:grpSp>
      <p:sp>
        <p:nvSpPr>
          <p:cNvPr id="144" name="Google Shape;144;p17"/>
          <p:cNvSpPr/>
          <p:nvPr/>
        </p:nvSpPr>
        <p:spPr>
          <a:xfrm>
            <a:off x="2128219" y="2224136"/>
            <a:ext cx="1472100" cy="150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sp>
        <p:nvSpPr>
          <p:cNvPr id="145" name="Google Shape;145;p17"/>
          <p:cNvSpPr/>
          <p:nvPr/>
        </p:nvSpPr>
        <p:spPr>
          <a:xfrm>
            <a:off x="3839098" y="2224049"/>
            <a:ext cx="14721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sp>
        <p:nvSpPr>
          <p:cNvPr id="146" name="Google Shape;146;p17"/>
          <p:cNvSpPr/>
          <p:nvPr/>
        </p:nvSpPr>
        <p:spPr>
          <a:xfrm>
            <a:off x="5549981" y="2223961"/>
            <a:ext cx="14775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grpSp>
        <p:nvGrpSpPr>
          <p:cNvPr id="147" name="Google Shape;147;p17"/>
          <p:cNvGrpSpPr/>
          <p:nvPr/>
        </p:nvGrpSpPr>
        <p:grpSpPr>
          <a:xfrm>
            <a:off x="7205754" y="1827943"/>
            <a:ext cx="1532659" cy="573134"/>
            <a:chOff x="2799946" y="6783815"/>
            <a:chExt cx="6253200" cy="2578200"/>
          </a:xfrm>
        </p:grpSpPr>
        <p:sp>
          <p:nvSpPr>
            <p:cNvPr id="148" name="Google Shape;148;p17"/>
            <p:cNvSpPr/>
            <p:nvPr/>
          </p:nvSpPr>
          <p:spPr>
            <a:xfrm>
              <a:off x="2799946" y="6783815"/>
              <a:ext cx="6253200" cy="25782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49" name="Google Shape;149;p17"/>
            <p:cNvSpPr txBox="1"/>
            <p:nvPr/>
          </p:nvSpPr>
          <p:spPr>
            <a:xfrm>
              <a:off x="3792332" y="7039710"/>
              <a:ext cx="4268400" cy="1246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900">
                  <a:latin typeface="Salesforce Sans"/>
                  <a:ea typeface="Salesforce Sans"/>
                  <a:cs typeface="Salesforce Sans"/>
                  <a:sym typeface="Salesforce Sans"/>
                </a:rPr>
                <a:t>Personalize the customer journey</a:t>
              </a:r>
              <a:endParaRPr b="1" sz="900">
                <a:latin typeface="Salesforce Sans"/>
                <a:ea typeface="Salesforce Sans"/>
                <a:cs typeface="Salesforce Sans"/>
                <a:sym typeface="Salesforce Sans"/>
              </a:endParaRPr>
            </a:p>
          </p:txBody>
        </p:sp>
      </p:grpSp>
      <p:sp>
        <p:nvSpPr>
          <p:cNvPr id="150" name="Google Shape;150;p17"/>
          <p:cNvSpPr/>
          <p:nvPr/>
        </p:nvSpPr>
        <p:spPr>
          <a:xfrm>
            <a:off x="7260940" y="2223961"/>
            <a:ext cx="14721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chemeClr val="dk2"/>
              </a:solidFill>
            </a:endParaRPr>
          </a:p>
        </p:txBody>
      </p:sp>
      <p:pic>
        <p:nvPicPr>
          <p:cNvPr id="151" name="Google Shape;151;p17"/>
          <p:cNvPicPr preferRelativeResize="0"/>
          <p:nvPr/>
        </p:nvPicPr>
        <p:blipFill rotWithShape="1">
          <a:blip r:embed="rId7">
            <a:alphaModFix/>
          </a:blip>
          <a:srcRect b="0" l="0" r="0" t="0"/>
          <a:stretch/>
        </p:blipFill>
        <p:spPr>
          <a:xfrm>
            <a:off x="436604" y="2831310"/>
            <a:ext cx="182875" cy="161477"/>
          </a:xfrm>
          <a:prstGeom prst="rect">
            <a:avLst/>
          </a:prstGeom>
          <a:noFill/>
          <a:ln>
            <a:noFill/>
          </a:ln>
        </p:spPr>
      </p:pic>
      <p:sp>
        <p:nvSpPr>
          <p:cNvPr id="152" name="Google Shape;152;p17"/>
          <p:cNvSpPr/>
          <p:nvPr/>
        </p:nvSpPr>
        <p:spPr>
          <a:xfrm flipH="1" rot="10800000">
            <a:off x="719712" y="3016613"/>
            <a:ext cx="11451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pic>
        <p:nvPicPr>
          <p:cNvPr id="153" name="Google Shape;153;p17"/>
          <p:cNvPicPr preferRelativeResize="0"/>
          <p:nvPr/>
        </p:nvPicPr>
        <p:blipFill rotWithShape="1">
          <a:blip r:embed="rId10">
            <a:alphaModFix/>
          </a:blip>
          <a:srcRect b="0" l="0" r="0" t="0"/>
          <a:stretch/>
        </p:blipFill>
        <p:spPr>
          <a:xfrm>
            <a:off x="2210050" y="2831307"/>
            <a:ext cx="232900" cy="182883"/>
          </a:xfrm>
          <a:prstGeom prst="rect">
            <a:avLst/>
          </a:prstGeom>
          <a:noFill/>
          <a:ln>
            <a:noFill/>
          </a:ln>
        </p:spPr>
      </p:pic>
      <p:pic>
        <p:nvPicPr>
          <p:cNvPr id="154" name="Google Shape;154;p17"/>
          <p:cNvPicPr preferRelativeResize="0"/>
          <p:nvPr/>
        </p:nvPicPr>
        <p:blipFill rotWithShape="1">
          <a:blip r:embed="rId9">
            <a:alphaModFix/>
          </a:blip>
          <a:srcRect b="0" l="0" r="0" t="0"/>
          <a:stretch/>
        </p:blipFill>
        <p:spPr>
          <a:xfrm>
            <a:off x="3962400" y="2820610"/>
            <a:ext cx="182875" cy="182882"/>
          </a:xfrm>
          <a:prstGeom prst="rect">
            <a:avLst/>
          </a:prstGeom>
          <a:noFill/>
          <a:ln>
            <a:noFill/>
          </a:ln>
        </p:spPr>
      </p:pic>
      <p:pic>
        <p:nvPicPr>
          <p:cNvPr id="155" name="Google Shape;155;p17"/>
          <p:cNvPicPr preferRelativeResize="0"/>
          <p:nvPr/>
        </p:nvPicPr>
        <p:blipFill rotWithShape="1">
          <a:blip r:embed="rId11">
            <a:alphaModFix/>
          </a:blip>
          <a:srcRect b="0" l="1066" r="1057" t="0"/>
          <a:stretch/>
        </p:blipFill>
        <p:spPr>
          <a:xfrm>
            <a:off x="5626260" y="2820604"/>
            <a:ext cx="182880" cy="155448"/>
          </a:xfrm>
          <a:prstGeom prst="rect">
            <a:avLst/>
          </a:prstGeom>
          <a:noFill/>
          <a:ln>
            <a:noFill/>
          </a:ln>
        </p:spPr>
      </p:pic>
      <p:sp>
        <p:nvSpPr>
          <p:cNvPr id="156" name="Google Shape;156;p17"/>
          <p:cNvSpPr/>
          <p:nvPr/>
        </p:nvSpPr>
        <p:spPr>
          <a:xfrm flipH="1" rot="10800000">
            <a:off x="5964183" y="3016616"/>
            <a:ext cx="10635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17"/>
          <p:cNvSpPr txBox="1"/>
          <p:nvPr/>
        </p:nvSpPr>
        <p:spPr>
          <a:xfrm>
            <a:off x="7339068" y="3082968"/>
            <a:ext cx="1131300" cy="8196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Audience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Campaign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Journey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Marketing Analytics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Privacy Management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t/>
            </a:r>
            <a:endParaRPr sz="700">
              <a:latin typeface="Salesforce Sans"/>
              <a:ea typeface="Salesforce Sans"/>
              <a:cs typeface="Salesforce Sans"/>
              <a:sym typeface="Salesforce Sans"/>
            </a:endParaRPr>
          </a:p>
        </p:txBody>
      </p:sp>
      <p:pic>
        <p:nvPicPr>
          <p:cNvPr id="158" name="Google Shape;158;p17"/>
          <p:cNvPicPr preferRelativeResize="0"/>
          <p:nvPr/>
        </p:nvPicPr>
        <p:blipFill>
          <a:blip r:embed="rId12">
            <a:alphaModFix/>
          </a:blip>
          <a:stretch>
            <a:fillRect/>
          </a:stretch>
        </p:blipFill>
        <p:spPr>
          <a:xfrm>
            <a:off x="154600" y="4333108"/>
            <a:ext cx="324000" cy="324000"/>
          </a:xfrm>
          <a:prstGeom prst="rect">
            <a:avLst/>
          </a:prstGeom>
          <a:noFill/>
          <a:ln>
            <a:noFill/>
          </a:ln>
        </p:spPr>
      </p:pic>
      <p:pic>
        <p:nvPicPr>
          <p:cNvPr id="159" name="Google Shape;159;p17"/>
          <p:cNvPicPr preferRelativeResize="0"/>
          <p:nvPr/>
        </p:nvPicPr>
        <p:blipFill rotWithShape="1">
          <a:blip r:embed="rId6">
            <a:alphaModFix/>
          </a:blip>
          <a:srcRect b="0" l="228" r="238" t="0"/>
          <a:stretch/>
        </p:blipFill>
        <p:spPr>
          <a:xfrm>
            <a:off x="7391402" y="2817820"/>
            <a:ext cx="182880" cy="188464"/>
          </a:xfrm>
          <a:prstGeom prst="rect">
            <a:avLst/>
          </a:prstGeom>
          <a:noFill/>
          <a:ln>
            <a:noFill/>
          </a:ln>
        </p:spPr>
      </p:pic>
      <p:pic>
        <p:nvPicPr>
          <p:cNvPr id="160" name="Google Shape;160;p17"/>
          <p:cNvPicPr preferRelativeResize="0"/>
          <p:nvPr/>
        </p:nvPicPr>
        <p:blipFill rotWithShape="1">
          <a:blip r:embed="rId13">
            <a:alphaModFix/>
          </a:blip>
          <a:srcRect b="0" l="0" r="0" t="0"/>
          <a:stretch/>
        </p:blipFill>
        <p:spPr>
          <a:xfrm>
            <a:off x="5876341" y="407939"/>
            <a:ext cx="124968" cy="124968"/>
          </a:xfrm>
          <a:prstGeom prst="rect">
            <a:avLst/>
          </a:prstGeom>
          <a:noFill/>
          <a:ln>
            <a:noFill/>
          </a:ln>
        </p:spPr>
      </p:pic>
      <p:sp>
        <p:nvSpPr>
          <p:cNvPr id="161" name="Google Shape;161;p17"/>
          <p:cNvSpPr txBox="1"/>
          <p:nvPr/>
        </p:nvSpPr>
        <p:spPr>
          <a:xfrm>
            <a:off x="6035871" y="403725"/>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Mulesoft</a:t>
            </a:r>
            <a:endParaRPr sz="500">
              <a:latin typeface="Proxima Nova"/>
              <a:ea typeface="Proxima Nova"/>
              <a:cs typeface="Proxima Nova"/>
              <a:sym typeface="Proxima Nova"/>
            </a:endParaRPr>
          </a:p>
        </p:txBody>
      </p:sp>
      <p:pic>
        <p:nvPicPr>
          <p:cNvPr id="162" name="Google Shape;162;p17"/>
          <p:cNvPicPr preferRelativeResize="0"/>
          <p:nvPr/>
        </p:nvPicPr>
        <p:blipFill rotWithShape="1">
          <a:blip r:embed="rId11">
            <a:alphaModFix/>
          </a:blip>
          <a:srcRect b="0" l="1066" r="1057" t="0"/>
          <a:stretch/>
        </p:blipFill>
        <p:spPr>
          <a:xfrm>
            <a:off x="6440502" y="233438"/>
            <a:ext cx="124968" cy="106223"/>
          </a:xfrm>
          <a:prstGeom prst="rect">
            <a:avLst/>
          </a:prstGeom>
          <a:noFill/>
          <a:ln>
            <a:noFill/>
          </a:ln>
        </p:spPr>
      </p:pic>
      <p:sp>
        <p:nvSpPr>
          <p:cNvPr id="163" name="Google Shape;163;p17"/>
          <p:cNvSpPr txBox="1"/>
          <p:nvPr/>
        </p:nvSpPr>
        <p:spPr>
          <a:xfrm>
            <a:off x="6593154" y="21985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Service</a:t>
            </a:r>
            <a:endParaRPr sz="500">
              <a:latin typeface="Proxima Nova"/>
              <a:ea typeface="Proxima Nova"/>
              <a:cs typeface="Proxima Nova"/>
              <a:sym typeface="Proxima Nova"/>
            </a:endParaRPr>
          </a:p>
        </p:txBody>
      </p:sp>
      <p:pic>
        <p:nvPicPr>
          <p:cNvPr id="164" name="Google Shape;164;p17"/>
          <p:cNvPicPr preferRelativeResize="0"/>
          <p:nvPr/>
        </p:nvPicPr>
        <p:blipFill rotWithShape="1">
          <a:blip r:embed="rId14">
            <a:alphaModFix/>
          </a:blip>
          <a:srcRect b="89" l="0" r="0" t="89"/>
          <a:stretch/>
        </p:blipFill>
        <p:spPr>
          <a:xfrm>
            <a:off x="7004662" y="229332"/>
            <a:ext cx="91440" cy="135854"/>
          </a:xfrm>
          <a:prstGeom prst="rect">
            <a:avLst/>
          </a:prstGeom>
          <a:noFill/>
          <a:ln>
            <a:noFill/>
          </a:ln>
        </p:spPr>
      </p:pic>
      <p:sp>
        <p:nvSpPr>
          <p:cNvPr id="165" name="Google Shape;165;p17"/>
          <p:cNvSpPr txBox="1"/>
          <p:nvPr/>
        </p:nvSpPr>
        <p:spPr>
          <a:xfrm>
            <a:off x="7143429" y="23185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Success</a:t>
            </a:r>
            <a:endParaRPr sz="500">
              <a:latin typeface="Proxima Nova"/>
              <a:ea typeface="Proxima Nova"/>
              <a:cs typeface="Proxima Nova"/>
              <a:sym typeface="Proxima Nova"/>
            </a:endParaRPr>
          </a:p>
        </p:txBody>
      </p:sp>
      <p:pic>
        <p:nvPicPr>
          <p:cNvPr id="166" name="Google Shape;166;p17"/>
          <p:cNvPicPr preferRelativeResize="0"/>
          <p:nvPr/>
        </p:nvPicPr>
        <p:blipFill rotWithShape="1">
          <a:blip r:embed="rId15">
            <a:alphaModFix/>
          </a:blip>
          <a:srcRect b="0" l="0" r="0" t="0"/>
          <a:stretch/>
        </p:blipFill>
        <p:spPr>
          <a:xfrm>
            <a:off x="5893105" y="591817"/>
            <a:ext cx="91440" cy="141732"/>
          </a:xfrm>
          <a:prstGeom prst="rect">
            <a:avLst/>
          </a:prstGeom>
          <a:noFill/>
          <a:ln>
            <a:noFill/>
          </a:ln>
        </p:spPr>
      </p:pic>
      <p:sp>
        <p:nvSpPr>
          <p:cNvPr id="167" name="Google Shape;167;p17"/>
          <p:cNvSpPr txBox="1"/>
          <p:nvPr/>
        </p:nvSpPr>
        <p:spPr>
          <a:xfrm>
            <a:off x="6035871" y="587600"/>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Platform</a:t>
            </a:r>
            <a:endParaRPr sz="500">
              <a:latin typeface="Proxima Nova"/>
              <a:ea typeface="Proxima Nova"/>
              <a:cs typeface="Proxima Nova"/>
              <a:sym typeface="Proxima Nova"/>
            </a:endParaRPr>
          </a:p>
        </p:txBody>
      </p:sp>
      <p:pic>
        <p:nvPicPr>
          <p:cNvPr id="168" name="Google Shape;168;p17"/>
          <p:cNvPicPr preferRelativeResize="0"/>
          <p:nvPr/>
        </p:nvPicPr>
        <p:blipFill rotWithShape="1">
          <a:blip r:embed="rId16">
            <a:alphaModFix/>
          </a:blip>
          <a:srcRect b="0" l="0" r="0" t="0"/>
          <a:stretch/>
        </p:blipFill>
        <p:spPr>
          <a:xfrm>
            <a:off x="5870613" y="771405"/>
            <a:ext cx="121920" cy="135911"/>
          </a:xfrm>
          <a:prstGeom prst="rect">
            <a:avLst/>
          </a:prstGeom>
          <a:noFill/>
          <a:ln>
            <a:noFill/>
          </a:ln>
        </p:spPr>
      </p:pic>
      <p:sp>
        <p:nvSpPr>
          <p:cNvPr id="169" name="Google Shape;169;p17"/>
          <p:cNvSpPr txBox="1"/>
          <p:nvPr/>
        </p:nvSpPr>
        <p:spPr>
          <a:xfrm>
            <a:off x="6037806" y="741934"/>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Industries</a:t>
            </a:r>
            <a:endParaRPr sz="500">
              <a:latin typeface="Proxima Nova"/>
              <a:ea typeface="Proxima Nova"/>
              <a:cs typeface="Proxima Nova"/>
              <a:sym typeface="Proxima Nova"/>
            </a:endParaRPr>
          </a:p>
        </p:txBody>
      </p:sp>
      <p:pic>
        <p:nvPicPr>
          <p:cNvPr id="170" name="Google Shape;170;p17"/>
          <p:cNvPicPr preferRelativeResize="0"/>
          <p:nvPr/>
        </p:nvPicPr>
        <p:blipFill rotWithShape="1">
          <a:blip r:embed="rId17">
            <a:alphaModFix/>
          </a:blip>
          <a:srcRect b="0" l="426" r="416" t="0"/>
          <a:stretch/>
        </p:blipFill>
        <p:spPr>
          <a:xfrm>
            <a:off x="6440500" y="407938"/>
            <a:ext cx="124968" cy="124968"/>
          </a:xfrm>
          <a:prstGeom prst="rect">
            <a:avLst/>
          </a:prstGeom>
          <a:noFill/>
          <a:ln>
            <a:noFill/>
          </a:ln>
        </p:spPr>
      </p:pic>
      <p:sp>
        <p:nvSpPr>
          <p:cNvPr id="171" name="Google Shape;171;p17"/>
          <p:cNvSpPr txBox="1"/>
          <p:nvPr/>
        </p:nvSpPr>
        <p:spPr>
          <a:xfrm>
            <a:off x="6593154" y="403725"/>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Learning</a:t>
            </a:r>
            <a:endParaRPr sz="500">
              <a:latin typeface="Proxima Nova"/>
              <a:ea typeface="Proxima Nova"/>
              <a:cs typeface="Proxima Nova"/>
              <a:sym typeface="Proxima Nova"/>
            </a:endParaRPr>
          </a:p>
        </p:txBody>
      </p:sp>
      <p:pic>
        <p:nvPicPr>
          <p:cNvPr id="172" name="Google Shape;172;p17"/>
          <p:cNvPicPr preferRelativeResize="0"/>
          <p:nvPr/>
        </p:nvPicPr>
        <p:blipFill>
          <a:blip r:embed="rId18">
            <a:alphaModFix/>
          </a:blip>
          <a:stretch>
            <a:fillRect/>
          </a:stretch>
        </p:blipFill>
        <p:spPr>
          <a:xfrm>
            <a:off x="6442024" y="601194"/>
            <a:ext cx="121920" cy="110947"/>
          </a:xfrm>
          <a:prstGeom prst="rect">
            <a:avLst/>
          </a:prstGeom>
          <a:noFill/>
          <a:ln>
            <a:noFill/>
          </a:ln>
        </p:spPr>
      </p:pic>
      <p:sp>
        <p:nvSpPr>
          <p:cNvPr id="173" name="Google Shape;173;p17"/>
          <p:cNvSpPr txBox="1"/>
          <p:nvPr/>
        </p:nvSpPr>
        <p:spPr>
          <a:xfrm>
            <a:off x="6593154" y="57566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Sustainability</a:t>
            </a:r>
            <a:endParaRPr sz="500">
              <a:latin typeface="Proxima Nova"/>
              <a:ea typeface="Proxima Nova"/>
              <a:cs typeface="Proxima Nova"/>
              <a:sym typeface="Proxima Nova"/>
            </a:endParaRPr>
          </a:p>
        </p:txBody>
      </p:sp>
      <p:pic>
        <p:nvPicPr>
          <p:cNvPr id="174" name="Google Shape;174;p17"/>
          <p:cNvPicPr preferRelativeResize="0"/>
          <p:nvPr/>
        </p:nvPicPr>
        <p:blipFill rotWithShape="1">
          <a:blip r:embed="rId19">
            <a:alphaModFix/>
          </a:blip>
          <a:srcRect b="0" l="0" r="0" t="0"/>
          <a:stretch/>
        </p:blipFill>
        <p:spPr>
          <a:xfrm>
            <a:off x="6433398" y="771472"/>
            <a:ext cx="124968" cy="124968"/>
          </a:xfrm>
          <a:prstGeom prst="rect">
            <a:avLst/>
          </a:prstGeom>
          <a:noFill/>
          <a:ln>
            <a:noFill/>
          </a:ln>
        </p:spPr>
      </p:pic>
      <p:sp>
        <p:nvSpPr>
          <p:cNvPr id="175" name="Google Shape;175;p17"/>
          <p:cNvSpPr txBox="1"/>
          <p:nvPr/>
        </p:nvSpPr>
        <p:spPr>
          <a:xfrm>
            <a:off x="6597708" y="741934"/>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Partners</a:t>
            </a:r>
            <a:endParaRPr sz="500">
              <a:latin typeface="Proxima Nova"/>
              <a:ea typeface="Proxima Nova"/>
              <a:cs typeface="Proxima Nova"/>
              <a:sym typeface="Proxima Nova"/>
            </a:endParaRPr>
          </a:p>
        </p:txBody>
      </p:sp>
      <p:pic>
        <p:nvPicPr>
          <p:cNvPr id="176" name="Google Shape;176;p17"/>
          <p:cNvPicPr preferRelativeResize="0"/>
          <p:nvPr/>
        </p:nvPicPr>
        <p:blipFill>
          <a:blip r:embed="rId5">
            <a:alphaModFix/>
          </a:blip>
          <a:stretch>
            <a:fillRect/>
          </a:stretch>
        </p:blipFill>
        <p:spPr>
          <a:xfrm>
            <a:off x="2994100" y="4672308"/>
            <a:ext cx="271333" cy="271333"/>
          </a:xfrm>
          <a:prstGeom prst="rect">
            <a:avLst/>
          </a:prstGeom>
          <a:noFill/>
          <a:ln>
            <a:noFill/>
          </a:ln>
        </p:spPr>
      </p:pic>
      <p:pic>
        <p:nvPicPr>
          <p:cNvPr id="177" name="Google Shape;177;p17"/>
          <p:cNvPicPr preferRelativeResize="0"/>
          <p:nvPr/>
        </p:nvPicPr>
        <p:blipFill rotWithShape="1">
          <a:blip r:embed="rId8">
            <a:alphaModFix/>
          </a:blip>
          <a:srcRect b="0" l="9" r="9" t="0"/>
          <a:stretch/>
        </p:blipFill>
        <p:spPr>
          <a:xfrm>
            <a:off x="3346421" y="4747054"/>
            <a:ext cx="124968" cy="121844"/>
          </a:xfrm>
          <a:prstGeom prst="rect">
            <a:avLst/>
          </a:prstGeom>
          <a:noFill/>
          <a:ln>
            <a:noFill/>
          </a:ln>
        </p:spPr>
      </p:pic>
      <p:pic>
        <p:nvPicPr>
          <p:cNvPr id="178" name="Google Shape;178;p17"/>
          <p:cNvPicPr preferRelativeResize="0"/>
          <p:nvPr/>
        </p:nvPicPr>
        <p:blipFill rotWithShape="1">
          <a:blip r:embed="rId13">
            <a:alphaModFix/>
          </a:blip>
          <a:srcRect b="0" l="0" r="0" t="0"/>
          <a:stretch/>
        </p:blipFill>
        <p:spPr>
          <a:xfrm>
            <a:off x="3629266" y="4745489"/>
            <a:ext cx="124968" cy="124968"/>
          </a:xfrm>
          <a:prstGeom prst="rect">
            <a:avLst/>
          </a:prstGeom>
          <a:noFill/>
          <a:ln>
            <a:noFill/>
          </a:ln>
        </p:spPr>
      </p:pic>
      <p:pic>
        <p:nvPicPr>
          <p:cNvPr id="179" name="Google Shape;179;p17"/>
          <p:cNvPicPr preferRelativeResize="0"/>
          <p:nvPr/>
        </p:nvPicPr>
        <p:blipFill rotWithShape="1">
          <a:blip r:embed="rId15">
            <a:alphaModFix/>
          </a:blip>
          <a:srcRect b="0" l="0" r="0" t="0"/>
          <a:stretch/>
        </p:blipFill>
        <p:spPr>
          <a:xfrm>
            <a:off x="3912105" y="4737109"/>
            <a:ext cx="91440" cy="141732"/>
          </a:xfrm>
          <a:prstGeom prst="rect">
            <a:avLst/>
          </a:prstGeom>
          <a:noFill/>
          <a:ln>
            <a:noFill/>
          </a:ln>
        </p:spPr>
      </p:pic>
      <p:pic>
        <p:nvPicPr>
          <p:cNvPr id="180" name="Google Shape;180;p17"/>
          <p:cNvPicPr preferRelativeResize="0"/>
          <p:nvPr/>
        </p:nvPicPr>
        <p:blipFill rotWithShape="1">
          <a:blip r:embed="rId14">
            <a:alphaModFix/>
          </a:blip>
          <a:srcRect b="89" l="0" r="0" t="89"/>
          <a:stretch/>
        </p:blipFill>
        <p:spPr>
          <a:xfrm>
            <a:off x="4169042" y="4740048"/>
            <a:ext cx="91440" cy="135854"/>
          </a:xfrm>
          <a:prstGeom prst="rect">
            <a:avLst/>
          </a:prstGeom>
          <a:noFill/>
          <a:ln>
            <a:noFill/>
          </a:ln>
        </p:spPr>
      </p:pic>
      <p:pic>
        <p:nvPicPr>
          <p:cNvPr id="181" name="Google Shape;181;p17"/>
          <p:cNvPicPr preferRelativeResize="0"/>
          <p:nvPr/>
        </p:nvPicPr>
        <p:blipFill rotWithShape="1">
          <a:blip r:embed="rId17">
            <a:alphaModFix/>
          </a:blip>
          <a:srcRect b="0" l="426" r="416" t="0"/>
          <a:stretch/>
        </p:blipFill>
        <p:spPr>
          <a:xfrm>
            <a:off x="4425975" y="4737980"/>
            <a:ext cx="124968" cy="124968"/>
          </a:xfrm>
          <a:prstGeom prst="rect">
            <a:avLst/>
          </a:prstGeom>
          <a:noFill/>
          <a:ln>
            <a:noFill/>
          </a:ln>
        </p:spPr>
      </p:pic>
      <p:pic>
        <p:nvPicPr>
          <p:cNvPr id="182" name="Google Shape;182;p17"/>
          <p:cNvPicPr preferRelativeResize="0"/>
          <p:nvPr/>
        </p:nvPicPr>
        <p:blipFill>
          <a:blip r:embed="rId18">
            <a:alphaModFix/>
          </a:blip>
          <a:stretch>
            <a:fillRect/>
          </a:stretch>
        </p:blipFill>
        <p:spPr>
          <a:xfrm>
            <a:off x="4708816" y="4744994"/>
            <a:ext cx="121920" cy="110947"/>
          </a:xfrm>
          <a:prstGeom prst="rect">
            <a:avLst/>
          </a:prstGeom>
          <a:noFill/>
          <a:ln>
            <a:noFill/>
          </a:ln>
        </p:spPr>
      </p:pic>
      <p:pic>
        <p:nvPicPr>
          <p:cNvPr id="183" name="Google Shape;183;p17"/>
          <p:cNvPicPr preferRelativeResize="0"/>
          <p:nvPr/>
        </p:nvPicPr>
        <p:blipFill rotWithShape="1">
          <a:blip r:embed="rId19">
            <a:alphaModFix/>
          </a:blip>
          <a:srcRect b="0" l="0" r="0" t="0"/>
          <a:stretch/>
        </p:blipFill>
        <p:spPr>
          <a:xfrm>
            <a:off x="4988606" y="4737980"/>
            <a:ext cx="124968" cy="1249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18"/>
          <p:cNvPicPr preferRelativeResize="0"/>
          <p:nvPr/>
        </p:nvPicPr>
        <p:blipFill>
          <a:blip r:embed="rId3">
            <a:alphaModFix/>
          </a:blip>
          <a:stretch>
            <a:fillRect/>
          </a:stretch>
        </p:blipFill>
        <p:spPr>
          <a:xfrm>
            <a:off x="152400" y="152400"/>
            <a:ext cx="8063186"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cxnSp>
        <p:nvCxnSpPr>
          <p:cNvPr id="193" name="Google Shape;193;p19"/>
          <p:cNvCxnSpPr/>
          <p:nvPr/>
        </p:nvCxnSpPr>
        <p:spPr>
          <a:xfrm>
            <a:off x="898592" y="2379808"/>
            <a:ext cx="10200" cy="1187400"/>
          </a:xfrm>
          <a:prstGeom prst="straightConnector1">
            <a:avLst/>
          </a:prstGeom>
          <a:noFill/>
          <a:ln cap="flat" cmpd="sng" w="19050">
            <a:solidFill>
              <a:srgbClr val="747474"/>
            </a:solidFill>
            <a:prstDash val="solid"/>
            <a:round/>
            <a:headEnd len="med" w="med" type="triangle"/>
            <a:tailEnd len="med" w="med" type="triangle"/>
          </a:ln>
        </p:spPr>
      </p:cxnSp>
      <p:grpSp>
        <p:nvGrpSpPr>
          <p:cNvPr id="194" name="Google Shape;194;p19"/>
          <p:cNvGrpSpPr/>
          <p:nvPr/>
        </p:nvGrpSpPr>
        <p:grpSpPr>
          <a:xfrm>
            <a:off x="2742646" y="1068998"/>
            <a:ext cx="3881857" cy="2322816"/>
            <a:chOff x="16381812" y="8300813"/>
            <a:chExt cx="11646735" cy="6969146"/>
          </a:xfrm>
        </p:grpSpPr>
        <p:grpSp>
          <p:nvGrpSpPr>
            <p:cNvPr id="195" name="Google Shape;195;p19"/>
            <p:cNvGrpSpPr/>
            <p:nvPr/>
          </p:nvGrpSpPr>
          <p:grpSpPr>
            <a:xfrm>
              <a:off x="16381812" y="8300813"/>
              <a:ext cx="11646735" cy="6969146"/>
              <a:chOff x="1885436" y="2347099"/>
              <a:chExt cx="9837600" cy="5886600"/>
            </a:xfrm>
          </p:grpSpPr>
          <p:sp>
            <p:nvSpPr>
              <p:cNvPr id="196" name="Google Shape;196;p19"/>
              <p:cNvSpPr/>
              <p:nvPr/>
            </p:nvSpPr>
            <p:spPr>
              <a:xfrm>
                <a:off x="1885436" y="2347099"/>
                <a:ext cx="9837600" cy="5886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197" name="Google Shape;197;p19"/>
              <p:cNvSpPr txBox="1"/>
              <p:nvPr/>
            </p:nvSpPr>
            <p:spPr>
              <a:xfrm>
                <a:off x="3131061" y="2539524"/>
                <a:ext cx="20343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Salesforce</a:t>
                </a:r>
                <a:endParaRPr b="1" sz="900">
                  <a:latin typeface="Salesforce Sans"/>
                  <a:ea typeface="Salesforce Sans"/>
                  <a:cs typeface="Salesforce Sans"/>
                  <a:sym typeface="Salesforce Sans"/>
                </a:endParaRPr>
              </a:p>
            </p:txBody>
          </p:sp>
        </p:grpSp>
        <p:sp>
          <p:nvSpPr>
            <p:cNvPr id="198" name="Google Shape;198;p19"/>
            <p:cNvSpPr/>
            <p:nvPr/>
          </p:nvSpPr>
          <p:spPr>
            <a:xfrm>
              <a:off x="17856538" y="9073237"/>
              <a:ext cx="10164300" cy="441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99" name="Google Shape;199;p19"/>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00" name="Google Shape;200;p19"/>
          <p:cNvGrpSpPr/>
          <p:nvPr/>
        </p:nvGrpSpPr>
        <p:grpSpPr>
          <a:xfrm>
            <a:off x="25700" y="0"/>
            <a:ext cx="9144000" cy="986849"/>
            <a:chOff x="0" y="0"/>
            <a:chExt cx="18288000" cy="2066267"/>
          </a:xfrm>
        </p:grpSpPr>
        <p:sp>
          <p:nvSpPr>
            <p:cNvPr id="201" name="Google Shape;201;p19"/>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02" name="Google Shape;202;p19"/>
            <p:cNvPicPr preferRelativeResize="0"/>
            <p:nvPr/>
          </p:nvPicPr>
          <p:blipFill>
            <a:blip r:embed="rId3">
              <a:alphaModFix/>
            </a:blip>
            <a:stretch>
              <a:fillRect/>
            </a:stretch>
          </p:blipFill>
          <p:spPr>
            <a:xfrm>
              <a:off x="0" y="0"/>
              <a:ext cx="18288000" cy="2066267"/>
            </a:xfrm>
            <a:prstGeom prst="rect">
              <a:avLst/>
            </a:prstGeom>
            <a:noFill/>
            <a:ln>
              <a:noFill/>
            </a:ln>
          </p:spPr>
        </p:pic>
        <p:sp>
          <p:nvSpPr>
            <p:cNvPr id="203" name="Google Shape;203;p19"/>
            <p:cNvSpPr txBox="1"/>
            <p:nvPr/>
          </p:nvSpPr>
          <p:spPr>
            <a:xfrm>
              <a:off x="421254" y="1450825"/>
              <a:ext cx="6088200" cy="4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2 Marketing, Strategy, and Sales diagram example details the products and technology directly involved in a retail storefront solution.</a:t>
              </a:r>
              <a:endParaRPr sz="600">
                <a:solidFill>
                  <a:srgbClr val="032D60"/>
                </a:solidFill>
                <a:latin typeface="Salesforce Sans"/>
                <a:ea typeface="Salesforce Sans"/>
                <a:cs typeface="Salesforce Sans"/>
                <a:sym typeface="Salesforce Sans"/>
              </a:endParaRPr>
            </a:p>
          </p:txBody>
        </p:sp>
        <p:sp>
          <p:nvSpPr>
            <p:cNvPr id="204" name="Google Shape;204;p19"/>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205" name="Google Shape;205;p19"/>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Retail Storefront Solution Architecture</a:t>
              </a:r>
              <a:endParaRPr sz="1200">
                <a:solidFill>
                  <a:srgbClr val="032D60"/>
                </a:solidFill>
                <a:latin typeface="Salesforce Sans"/>
                <a:ea typeface="Salesforce Sans"/>
                <a:cs typeface="Salesforce Sans"/>
                <a:sym typeface="Salesforce Sans"/>
              </a:endParaRPr>
            </a:p>
          </p:txBody>
        </p:sp>
      </p:grpSp>
      <p:grpSp>
        <p:nvGrpSpPr>
          <p:cNvPr id="206" name="Google Shape;206;p19"/>
          <p:cNvGrpSpPr/>
          <p:nvPr/>
        </p:nvGrpSpPr>
        <p:grpSpPr>
          <a:xfrm>
            <a:off x="241108" y="1139725"/>
            <a:ext cx="1511121" cy="1237426"/>
            <a:chOff x="4379332" y="2525488"/>
            <a:chExt cx="3829500" cy="3135900"/>
          </a:xfrm>
        </p:grpSpPr>
        <p:grpSp>
          <p:nvGrpSpPr>
            <p:cNvPr id="207" name="Google Shape;207;p19"/>
            <p:cNvGrpSpPr/>
            <p:nvPr/>
          </p:nvGrpSpPr>
          <p:grpSpPr>
            <a:xfrm>
              <a:off x="4379332" y="2525488"/>
              <a:ext cx="3829500" cy="3135900"/>
              <a:chOff x="1174732" y="2551463"/>
              <a:chExt cx="3829500" cy="3135900"/>
            </a:xfrm>
          </p:grpSpPr>
          <p:sp>
            <p:nvSpPr>
              <p:cNvPr id="208" name="Google Shape;208;p19"/>
              <p:cNvSpPr/>
              <p:nvPr/>
            </p:nvSpPr>
            <p:spPr>
              <a:xfrm>
                <a:off x="1174732" y="2551463"/>
                <a:ext cx="3829500" cy="3135900"/>
              </a:xfrm>
              <a:prstGeom prst="roundRect">
                <a:avLst>
                  <a:gd fmla="val 6011" name="adj"/>
                </a:avLst>
              </a:prstGeom>
              <a:solidFill>
                <a:srgbClr val="FFFFFF"/>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09" name="Google Shape;209;p19"/>
              <p:cNvSpPr txBox="1"/>
              <p:nvPr/>
            </p:nvSpPr>
            <p:spPr>
              <a:xfrm>
                <a:off x="2080500" y="2989709"/>
                <a:ext cx="2034300" cy="3510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a:t>
                </a:r>
                <a:endParaRPr b="1" sz="900">
                  <a:latin typeface="Salesforce Sans"/>
                  <a:ea typeface="Salesforce Sans"/>
                  <a:cs typeface="Salesforce Sans"/>
                  <a:sym typeface="Salesforce Sans"/>
                </a:endParaRPr>
              </a:p>
            </p:txBody>
          </p:sp>
          <p:sp>
            <p:nvSpPr>
              <p:cNvPr id="210" name="Google Shape;210;p19"/>
              <p:cNvSpPr/>
              <p:nvPr/>
            </p:nvSpPr>
            <p:spPr>
              <a:xfrm>
                <a:off x="1231450" y="2794825"/>
                <a:ext cx="687600" cy="687600"/>
              </a:xfrm>
              <a:prstGeom prst="ellipse">
                <a:avLst/>
              </a:prstGeom>
              <a:solidFill>
                <a:srgbClr val="FFFFFF"/>
              </a:solidFill>
              <a:ln cap="flat" cmpd="sng" w="9525">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11" name="Google Shape;211;p19"/>
            <p:cNvSpPr txBox="1"/>
            <p:nvPr/>
          </p:nvSpPr>
          <p:spPr>
            <a:xfrm>
              <a:off x="5306832" y="3589750"/>
              <a:ext cx="1520100" cy="14490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Offers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Pricing </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Catalog</a:t>
              </a:r>
              <a:endParaRPr sz="700">
                <a:latin typeface="Salesforce Sans"/>
                <a:ea typeface="Salesforce Sans"/>
                <a:cs typeface="Salesforce Sans"/>
                <a:sym typeface="Salesforce Sans"/>
              </a:endParaRPr>
            </a:p>
          </p:txBody>
        </p:sp>
      </p:grpSp>
      <p:sp>
        <p:nvSpPr>
          <p:cNvPr id="212" name="Google Shape;212;p19"/>
          <p:cNvSpPr txBox="1"/>
          <p:nvPr/>
        </p:nvSpPr>
        <p:spPr>
          <a:xfrm>
            <a:off x="707663" y="46955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grpSp>
        <p:nvGrpSpPr>
          <p:cNvPr id="213" name="Google Shape;213;p19"/>
          <p:cNvGrpSpPr/>
          <p:nvPr/>
        </p:nvGrpSpPr>
        <p:grpSpPr>
          <a:xfrm>
            <a:off x="127192" y="3561940"/>
            <a:ext cx="8889628" cy="589898"/>
            <a:chOff x="3601234" y="4349378"/>
            <a:chExt cx="22528200" cy="1443000"/>
          </a:xfrm>
        </p:grpSpPr>
        <p:sp>
          <p:nvSpPr>
            <p:cNvPr id="214" name="Google Shape;214;p19"/>
            <p:cNvSpPr/>
            <p:nvPr/>
          </p:nvSpPr>
          <p:spPr>
            <a:xfrm>
              <a:off x="3601234" y="4349378"/>
              <a:ext cx="22528200" cy="1443000"/>
            </a:xfrm>
            <a:prstGeom prst="roundRect">
              <a:avLst>
                <a:gd fmla="val 8286"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t/>
              </a:r>
              <a:endParaRPr sz="700"/>
            </a:p>
          </p:txBody>
        </p:sp>
        <p:sp>
          <p:nvSpPr>
            <p:cNvPr id="215" name="Google Shape;215;p19"/>
            <p:cNvSpPr txBox="1"/>
            <p:nvPr/>
          </p:nvSpPr>
          <p:spPr>
            <a:xfrm>
              <a:off x="4548014" y="4632170"/>
              <a:ext cx="3684600" cy="339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Mulesoft</a:t>
              </a:r>
              <a:endParaRPr b="1" sz="900">
                <a:latin typeface="Salesforce Sans"/>
                <a:ea typeface="Salesforce Sans"/>
                <a:cs typeface="Salesforce Sans"/>
                <a:sym typeface="Salesforce Sans"/>
              </a:endParaRPr>
            </a:p>
          </p:txBody>
        </p:sp>
      </p:grpSp>
      <p:sp>
        <p:nvSpPr>
          <p:cNvPr id="216" name="Google Shape;216;p19"/>
          <p:cNvSpPr/>
          <p:nvPr/>
        </p:nvSpPr>
        <p:spPr>
          <a:xfrm>
            <a:off x="505417" y="3857109"/>
            <a:ext cx="85011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pic>
        <p:nvPicPr>
          <p:cNvPr id="217" name="Google Shape;217;p19"/>
          <p:cNvPicPr preferRelativeResize="0"/>
          <p:nvPr/>
        </p:nvPicPr>
        <p:blipFill rotWithShape="1">
          <a:blip r:embed="rId4">
            <a:alphaModFix/>
          </a:blip>
          <a:srcRect b="0" l="0" r="0" t="0"/>
          <a:stretch/>
        </p:blipFill>
        <p:spPr>
          <a:xfrm>
            <a:off x="304862" y="1286652"/>
            <a:ext cx="182875" cy="161477"/>
          </a:xfrm>
          <a:prstGeom prst="rect">
            <a:avLst/>
          </a:prstGeom>
          <a:noFill/>
          <a:ln>
            <a:noFill/>
          </a:ln>
        </p:spPr>
      </p:pic>
      <p:sp>
        <p:nvSpPr>
          <p:cNvPr id="218" name="Google Shape;218;p19"/>
          <p:cNvSpPr/>
          <p:nvPr/>
        </p:nvSpPr>
        <p:spPr>
          <a:xfrm flipH="1" rot="10800000">
            <a:off x="600378" y="1506113"/>
            <a:ext cx="1145100" cy="12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grpSp>
        <p:nvGrpSpPr>
          <p:cNvPr id="219" name="Google Shape;219;p19"/>
          <p:cNvGrpSpPr/>
          <p:nvPr/>
        </p:nvGrpSpPr>
        <p:grpSpPr>
          <a:xfrm>
            <a:off x="3136308" y="1439065"/>
            <a:ext cx="1532903" cy="903003"/>
            <a:chOff x="910203" y="2601263"/>
            <a:chExt cx="3884700" cy="2288400"/>
          </a:xfrm>
        </p:grpSpPr>
        <p:sp>
          <p:nvSpPr>
            <p:cNvPr id="220" name="Google Shape;220;p19"/>
            <p:cNvSpPr/>
            <p:nvPr/>
          </p:nvSpPr>
          <p:spPr>
            <a:xfrm>
              <a:off x="910203" y="2601263"/>
              <a:ext cx="3884700" cy="2288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21" name="Google Shape;221;p19"/>
            <p:cNvSpPr txBox="1"/>
            <p:nvPr/>
          </p:nvSpPr>
          <p:spPr>
            <a:xfrm>
              <a:off x="2080491" y="3036743"/>
              <a:ext cx="20343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Experience</a:t>
              </a:r>
              <a:endParaRPr b="1" sz="900">
                <a:latin typeface="Salesforce Sans"/>
                <a:ea typeface="Salesforce Sans"/>
                <a:cs typeface="Salesforce Sans"/>
                <a:sym typeface="Salesforce Sans"/>
              </a:endParaRPr>
            </a:p>
          </p:txBody>
        </p:sp>
        <p:sp>
          <p:nvSpPr>
            <p:cNvPr id="222" name="Google Shape;222;p19"/>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23" name="Google Shape;223;p19"/>
          <p:cNvSpPr txBox="1"/>
          <p:nvPr/>
        </p:nvSpPr>
        <p:spPr>
          <a:xfrm>
            <a:off x="3263066" y="1811290"/>
            <a:ext cx="1137900" cy="4479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Profile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Personalization</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Self-Service</a:t>
            </a:r>
            <a:endParaRPr sz="700">
              <a:latin typeface="Salesforce Sans"/>
              <a:ea typeface="Salesforce Sans"/>
              <a:cs typeface="Salesforce Sans"/>
              <a:sym typeface="Salesforce Sans"/>
            </a:endParaRPr>
          </a:p>
        </p:txBody>
      </p:sp>
      <p:sp>
        <p:nvSpPr>
          <p:cNvPr id="224" name="Google Shape;224;p19"/>
          <p:cNvSpPr/>
          <p:nvPr/>
        </p:nvSpPr>
        <p:spPr>
          <a:xfrm>
            <a:off x="4867267" y="1439083"/>
            <a:ext cx="1567200" cy="9030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25" name="Google Shape;225;p19"/>
          <p:cNvSpPr txBox="1"/>
          <p:nvPr/>
        </p:nvSpPr>
        <p:spPr>
          <a:xfrm>
            <a:off x="5358819" y="1597450"/>
            <a:ext cx="802800" cy="138600"/>
          </a:xfrm>
          <a:prstGeom prst="rect">
            <a:avLst/>
          </a:prstGeom>
          <a:solidFill>
            <a:schemeClr val="lt1"/>
          </a:solid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Sales</a:t>
            </a:r>
            <a:endParaRPr b="1" sz="900">
              <a:latin typeface="Salesforce Sans"/>
              <a:ea typeface="Salesforce Sans"/>
              <a:cs typeface="Salesforce Sans"/>
              <a:sym typeface="Salesforce Sans"/>
            </a:endParaRPr>
          </a:p>
        </p:txBody>
      </p:sp>
      <p:sp>
        <p:nvSpPr>
          <p:cNvPr id="226" name="Google Shape;226;p19"/>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7" name="Google Shape;227;p19"/>
          <p:cNvSpPr txBox="1"/>
          <p:nvPr/>
        </p:nvSpPr>
        <p:spPr>
          <a:xfrm>
            <a:off x="4997017" y="1811342"/>
            <a:ext cx="1145100" cy="447900"/>
          </a:xfrm>
          <a:prstGeom prst="rect">
            <a:avLst/>
          </a:prstGeom>
          <a:solidFill>
            <a:schemeClr val="lt1"/>
          </a:solid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Accounts, Contacts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Orders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Reports &amp; Dashboards</a:t>
            </a:r>
            <a:endParaRPr sz="700">
              <a:latin typeface="Salesforce Sans"/>
              <a:ea typeface="Salesforce Sans"/>
              <a:cs typeface="Salesforce Sans"/>
              <a:sym typeface="Salesforce Sans"/>
            </a:endParaRPr>
          </a:p>
        </p:txBody>
      </p:sp>
      <p:sp>
        <p:nvSpPr>
          <p:cNvPr id="228" name="Google Shape;228;p19"/>
          <p:cNvSpPr/>
          <p:nvPr/>
        </p:nvSpPr>
        <p:spPr>
          <a:xfrm flipH="1" rot="10800000">
            <a:off x="5362142" y="1772141"/>
            <a:ext cx="10638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229" name="Google Shape;229;p19"/>
          <p:cNvGrpSpPr/>
          <p:nvPr/>
        </p:nvGrpSpPr>
        <p:grpSpPr>
          <a:xfrm>
            <a:off x="7403235" y="1139613"/>
            <a:ext cx="1532747" cy="1948805"/>
            <a:chOff x="22211925" y="3419180"/>
            <a:chExt cx="4598700" cy="5847000"/>
          </a:xfrm>
        </p:grpSpPr>
        <p:sp>
          <p:nvSpPr>
            <p:cNvPr id="230" name="Google Shape;230;p19"/>
            <p:cNvSpPr/>
            <p:nvPr/>
          </p:nvSpPr>
          <p:spPr>
            <a:xfrm>
              <a:off x="22211925" y="3419180"/>
              <a:ext cx="4598700" cy="58470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31" name="Google Shape;231;p19"/>
            <p:cNvSpPr txBox="1"/>
            <p:nvPr/>
          </p:nvSpPr>
          <p:spPr>
            <a:xfrm>
              <a:off x="23648341" y="3847312"/>
              <a:ext cx="2408100" cy="415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Marketing</a:t>
              </a:r>
              <a:endParaRPr b="1" sz="900">
                <a:latin typeface="Salesforce Sans"/>
                <a:ea typeface="Salesforce Sans"/>
                <a:cs typeface="Salesforce Sans"/>
                <a:sym typeface="Salesforce Sans"/>
              </a:endParaRPr>
            </a:p>
          </p:txBody>
        </p:sp>
        <p:sp>
          <p:nvSpPr>
            <p:cNvPr id="232" name="Google Shape;232;p19"/>
            <p:cNvSpPr/>
            <p:nvPr/>
          </p:nvSpPr>
          <p:spPr>
            <a:xfrm>
              <a:off x="23741051" y="4505200"/>
              <a:ext cx="3040200" cy="4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33" name="Google Shape;233;p19"/>
            <p:cNvSpPr txBox="1"/>
            <p:nvPr/>
          </p:nvSpPr>
          <p:spPr>
            <a:xfrm>
              <a:off x="22715405" y="4767179"/>
              <a:ext cx="3393900" cy="20871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Engagement</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Campaigns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Intelligence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Interaction Streams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Affinity &amp; Intent</a:t>
              </a:r>
              <a:endParaRPr sz="700">
                <a:latin typeface="Salesforce Sans"/>
                <a:ea typeface="Salesforce Sans"/>
                <a:cs typeface="Salesforce Sans"/>
                <a:sym typeface="Salesforce Sans"/>
              </a:endParaRPr>
            </a:p>
          </p:txBody>
        </p:sp>
        <p:pic>
          <p:nvPicPr>
            <p:cNvPr id="234" name="Google Shape;234;p19"/>
            <p:cNvPicPr preferRelativeResize="0"/>
            <p:nvPr/>
          </p:nvPicPr>
          <p:blipFill rotWithShape="1">
            <a:blip r:embed="rId5">
              <a:alphaModFix/>
            </a:blip>
            <a:srcRect b="0" l="228" r="238" t="0"/>
            <a:stretch/>
          </p:blipFill>
          <p:spPr>
            <a:xfrm>
              <a:off x="22828657" y="3773822"/>
              <a:ext cx="548640" cy="562356"/>
            </a:xfrm>
            <a:prstGeom prst="rect">
              <a:avLst/>
            </a:prstGeom>
            <a:noFill/>
            <a:ln>
              <a:noFill/>
            </a:ln>
          </p:spPr>
        </p:pic>
      </p:grpSp>
      <p:sp>
        <p:nvSpPr>
          <p:cNvPr id="235" name="Google Shape;235;p19"/>
          <p:cNvSpPr/>
          <p:nvPr/>
        </p:nvSpPr>
        <p:spPr>
          <a:xfrm>
            <a:off x="3126517" y="2428308"/>
            <a:ext cx="1554000" cy="9030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36" name="Google Shape;236;p19"/>
          <p:cNvSpPr txBox="1"/>
          <p:nvPr/>
        </p:nvSpPr>
        <p:spPr>
          <a:xfrm>
            <a:off x="3615335" y="2576632"/>
            <a:ext cx="813600" cy="138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a:t>
            </a:r>
            <a:endParaRPr b="1" sz="900">
              <a:latin typeface="Salesforce Sans"/>
              <a:ea typeface="Salesforce Sans"/>
              <a:cs typeface="Salesforce Sans"/>
              <a:sym typeface="Salesforce Sans"/>
            </a:endParaRPr>
          </a:p>
        </p:txBody>
      </p:sp>
      <p:sp>
        <p:nvSpPr>
          <p:cNvPr id="237" name="Google Shape;237;p19"/>
          <p:cNvSpPr/>
          <p:nvPr/>
        </p:nvSpPr>
        <p:spPr>
          <a:xfrm flipH="1" rot="10800000">
            <a:off x="3615825" y="2736575"/>
            <a:ext cx="1048500" cy="156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8" name="Google Shape;238;p19"/>
          <p:cNvSpPr txBox="1"/>
          <p:nvPr/>
        </p:nvSpPr>
        <p:spPr>
          <a:xfrm>
            <a:off x="3275707" y="2777016"/>
            <a:ext cx="1153500" cy="447900"/>
          </a:xfrm>
          <a:prstGeom prst="rect">
            <a:avLst/>
          </a:prstGeom>
          <a:noFill/>
          <a:ln cap="flat" cmpd="sng" w="9525">
            <a:solidFill>
              <a:schemeClr val="lt1"/>
            </a:solidFill>
            <a:prstDash val="solid"/>
            <a:round/>
            <a:headEnd len="sm" w="sm" type="none"/>
            <a:tailEnd len="sm" w="sm" type="none"/>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Contacts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Cases</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Offers</a:t>
            </a:r>
            <a:endParaRPr sz="700">
              <a:latin typeface="Salesforce Sans"/>
              <a:ea typeface="Salesforce Sans"/>
              <a:cs typeface="Salesforce Sans"/>
              <a:sym typeface="Salesforce Sans"/>
            </a:endParaRPr>
          </a:p>
        </p:txBody>
      </p:sp>
      <p:grpSp>
        <p:nvGrpSpPr>
          <p:cNvPr id="239" name="Google Shape;239;p19"/>
          <p:cNvGrpSpPr/>
          <p:nvPr/>
        </p:nvGrpSpPr>
        <p:grpSpPr>
          <a:xfrm>
            <a:off x="4867208" y="2428254"/>
            <a:ext cx="1567114" cy="902884"/>
            <a:chOff x="1800325" y="2034045"/>
            <a:chExt cx="3971400" cy="2288100"/>
          </a:xfrm>
        </p:grpSpPr>
        <p:sp>
          <p:nvSpPr>
            <p:cNvPr id="240" name="Google Shape;240;p19"/>
            <p:cNvSpPr/>
            <p:nvPr/>
          </p:nvSpPr>
          <p:spPr>
            <a:xfrm>
              <a:off x="1800325" y="2034045"/>
              <a:ext cx="3971400" cy="22881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41" name="Google Shape;241;p19"/>
            <p:cNvSpPr txBox="1"/>
            <p:nvPr/>
          </p:nvSpPr>
          <p:spPr>
            <a:xfrm>
              <a:off x="2167434" y="2539522"/>
              <a:ext cx="35172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Customer Data Platform</a:t>
              </a:r>
              <a:endParaRPr b="1" sz="900">
                <a:latin typeface="Salesforce Sans"/>
                <a:ea typeface="Salesforce Sans"/>
                <a:cs typeface="Salesforce Sans"/>
                <a:sym typeface="Salesforce Sans"/>
              </a:endParaRPr>
            </a:p>
          </p:txBody>
        </p:sp>
      </p:grpSp>
      <p:sp>
        <p:nvSpPr>
          <p:cNvPr id="242" name="Google Shape;242;p19"/>
          <p:cNvSpPr/>
          <p:nvPr/>
        </p:nvSpPr>
        <p:spPr>
          <a:xfrm flipH="1" rot="10800000">
            <a:off x="5016917" y="2795925"/>
            <a:ext cx="14142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43" name="Google Shape;243;p19"/>
          <p:cNvCxnSpPr/>
          <p:nvPr/>
        </p:nvCxnSpPr>
        <p:spPr>
          <a:xfrm>
            <a:off x="1752772" y="1758382"/>
            <a:ext cx="990600" cy="0"/>
          </a:xfrm>
          <a:prstGeom prst="straightConnector1">
            <a:avLst/>
          </a:prstGeom>
          <a:noFill/>
          <a:ln cap="flat" cmpd="sng" w="19050">
            <a:solidFill>
              <a:srgbClr val="747474"/>
            </a:solidFill>
            <a:prstDash val="solid"/>
            <a:round/>
            <a:headEnd len="med" w="med" type="triangle"/>
            <a:tailEnd len="med" w="med" type="triangle"/>
          </a:ln>
        </p:spPr>
      </p:cxnSp>
      <p:sp>
        <p:nvSpPr>
          <p:cNvPr id="244" name="Google Shape;244;p19"/>
          <p:cNvSpPr/>
          <p:nvPr/>
        </p:nvSpPr>
        <p:spPr>
          <a:xfrm>
            <a:off x="1935114" y="1644061"/>
            <a:ext cx="5961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45" name="Google Shape;245;p19"/>
          <p:cNvSpPr txBox="1"/>
          <p:nvPr/>
        </p:nvSpPr>
        <p:spPr>
          <a:xfrm>
            <a:off x="2014606" y="1713709"/>
            <a:ext cx="4674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Order on behalf</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Order history</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Seamless identity</a:t>
            </a:r>
            <a:endParaRPr b="1" sz="400">
              <a:solidFill>
                <a:srgbClr val="2E2E2E"/>
              </a:solidFill>
              <a:latin typeface="Salesforce Sans"/>
              <a:ea typeface="Salesforce Sans"/>
              <a:cs typeface="Salesforce Sans"/>
              <a:sym typeface="Salesforce Sans"/>
            </a:endParaRPr>
          </a:p>
        </p:txBody>
      </p:sp>
      <p:grpSp>
        <p:nvGrpSpPr>
          <p:cNvPr id="246" name="Google Shape;246;p19"/>
          <p:cNvGrpSpPr/>
          <p:nvPr/>
        </p:nvGrpSpPr>
        <p:grpSpPr>
          <a:xfrm>
            <a:off x="157342" y="4289455"/>
            <a:ext cx="6802233" cy="802542"/>
            <a:chOff x="910229" y="2601267"/>
            <a:chExt cx="17238300" cy="2288400"/>
          </a:xfrm>
        </p:grpSpPr>
        <p:sp>
          <p:nvSpPr>
            <p:cNvPr id="247" name="Google Shape;247;p19"/>
            <p:cNvSpPr/>
            <p:nvPr/>
          </p:nvSpPr>
          <p:spPr>
            <a:xfrm>
              <a:off x="910229" y="2601267"/>
              <a:ext cx="17238300" cy="2288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48" name="Google Shape;248;p19"/>
            <p:cNvSpPr txBox="1"/>
            <p:nvPr/>
          </p:nvSpPr>
          <p:spPr>
            <a:xfrm>
              <a:off x="2080481" y="3036751"/>
              <a:ext cx="3829500" cy="3951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Industry Data Sources</a:t>
              </a:r>
              <a:endParaRPr b="1" sz="900">
                <a:latin typeface="Salesforce Sans"/>
                <a:ea typeface="Salesforce Sans"/>
                <a:cs typeface="Salesforce Sans"/>
                <a:sym typeface="Salesforce Sans"/>
              </a:endParaRPr>
            </a:p>
          </p:txBody>
        </p:sp>
        <p:sp>
          <p:nvSpPr>
            <p:cNvPr id="249" name="Google Shape;249;p19"/>
            <p:cNvSpPr/>
            <p:nvPr/>
          </p:nvSpPr>
          <p:spPr>
            <a:xfrm flipH="1" rot="10800000">
              <a:off x="2081734" y="3513820"/>
              <a:ext cx="16060800" cy="40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50" name="Google Shape;250;p19"/>
          <p:cNvSpPr/>
          <p:nvPr/>
        </p:nvSpPr>
        <p:spPr>
          <a:xfrm>
            <a:off x="7114042" y="4289508"/>
            <a:ext cx="1902600" cy="8025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51" name="Google Shape;251;p19"/>
          <p:cNvSpPr txBox="1"/>
          <p:nvPr/>
        </p:nvSpPr>
        <p:spPr>
          <a:xfrm>
            <a:off x="7239525" y="4458850"/>
            <a:ext cx="17370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Supplier &amp; Partner Ecosystem</a:t>
            </a:r>
            <a:endParaRPr b="1" sz="900">
              <a:latin typeface="Salesforce Sans"/>
              <a:ea typeface="Salesforce Sans"/>
              <a:cs typeface="Salesforce Sans"/>
              <a:sym typeface="Salesforce Sans"/>
            </a:endParaRPr>
          </a:p>
        </p:txBody>
      </p:sp>
      <p:sp>
        <p:nvSpPr>
          <p:cNvPr id="252" name="Google Shape;252;p19"/>
          <p:cNvSpPr/>
          <p:nvPr/>
        </p:nvSpPr>
        <p:spPr>
          <a:xfrm flipH="1" rot="10800000">
            <a:off x="7576317" y="4624583"/>
            <a:ext cx="1430100" cy="12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3" name="Google Shape;253;p19"/>
          <p:cNvSpPr txBox="1"/>
          <p:nvPr/>
        </p:nvSpPr>
        <p:spPr>
          <a:xfrm>
            <a:off x="7240800" y="4661733"/>
            <a:ext cx="16962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Leads, Forecasts, Inventory, POS, etc.</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External context</a:t>
            </a:r>
            <a:endParaRPr sz="700">
              <a:latin typeface="Salesforce Sans"/>
              <a:ea typeface="Salesforce Sans"/>
              <a:cs typeface="Salesforce Sans"/>
              <a:sym typeface="Salesforce Sans"/>
            </a:endParaRPr>
          </a:p>
        </p:txBody>
      </p:sp>
      <p:sp>
        <p:nvSpPr>
          <p:cNvPr id="254" name="Google Shape;254;p19"/>
          <p:cNvSpPr/>
          <p:nvPr/>
        </p:nvSpPr>
        <p:spPr>
          <a:xfrm>
            <a:off x="1375715" y="2820835"/>
            <a:ext cx="1183200" cy="543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255" name="Google Shape;255;p19"/>
          <p:cNvSpPr txBox="1"/>
          <p:nvPr/>
        </p:nvSpPr>
        <p:spPr>
          <a:xfrm>
            <a:off x="1807775" y="2992675"/>
            <a:ext cx="674100" cy="138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Tableau</a:t>
            </a:r>
            <a:endParaRPr b="1" sz="900">
              <a:latin typeface="Salesforce Sans"/>
              <a:ea typeface="Salesforce Sans"/>
              <a:cs typeface="Salesforce Sans"/>
              <a:sym typeface="Salesforce Sans"/>
            </a:endParaRPr>
          </a:p>
        </p:txBody>
      </p:sp>
      <p:sp>
        <p:nvSpPr>
          <p:cNvPr id="256" name="Google Shape;256;p19"/>
          <p:cNvSpPr/>
          <p:nvPr/>
        </p:nvSpPr>
        <p:spPr>
          <a:xfrm>
            <a:off x="1808216" y="3168215"/>
            <a:ext cx="7230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cxnSp>
        <p:nvCxnSpPr>
          <p:cNvPr id="257" name="Google Shape;257;p19"/>
          <p:cNvCxnSpPr/>
          <p:nvPr/>
        </p:nvCxnSpPr>
        <p:spPr>
          <a:xfrm>
            <a:off x="421475" y="2379808"/>
            <a:ext cx="10200" cy="1120500"/>
          </a:xfrm>
          <a:prstGeom prst="straightConnector1">
            <a:avLst/>
          </a:prstGeom>
          <a:noFill/>
          <a:ln cap="flat" cmpd="sng" w="19050">
            <a:solidFill>
              <a:srgbClr val="747474"/>
            </a:solidFill>
            <a:prstDash val="solid"/>
            <a:round/>
            <a:headEnd len="med" w="med" type="triangle"/>
            <a:tailEnd len="med" w="med" type="none"/>
          </a:ln>
        </p:spPr>
      </p:cxnSp>
      <p:cxnSp>
        <p:nvCxnSpPr>
          <p:cNvPr id="258" name="Google Shape;258;p19"/>
          <p:cNvCxnSpPr/>
          <p:nvPr/>
        </p:nvCxnSpPr>
        <p:spPr>
          <a:xfrm flipH="1" rot="10800000">
            <a:off x="431760" y="3500357"/>
            <a:ext cx="7735500" cy="5100"/>
          </a:xfrm>
          <a:prstGeom prst="straightConnector1">
            <a:avLst/>
          </a:prstGeom>
          <a:noFill/>
          <a:ln cap="flat" cmpd="sng" w="19050">
            <a:solidFill>
              <a:srgbClr val="747474"/>
            </a:solidFill>
            <a:prstDash val="solid"/>
            <a:round/>
            <a:headEnd len="med" w="med" type="none"/>
            <a:tailEnd len="med" w="med" type="none"/>
          </a:ln>
        </p:spPr>
      </p:cxnSp>
      <p:cxnSp>
        <p:nvCxnSpPr>
          <p:cNvPr id="259" name="Google Shape;259;p19"/>
          <p:cNvCxnSpPr>
            <a:endCxn id="230" idx="2"/>
          </p:cNvCxnSpPr>
          <p:nvPr/>
        </p:nvCxnSpPr>
        <p:spPr>
          <a:xfrm flipH="1" rot="10800000">
            <a:off x="8164208" y="3088418"/>
            <a:ext cx="5400" cy="417900"/>
          </a:xfrm>
          <a:prstGeom prst="straightConnector1">
            <a:avLst/>
          </a:prstGeom>
          <a:noFill/>
          <a:ln cap="flat" cmpd="sng" w="19050">
            <a:solidFill>
              <a:srgbClr val="747474"/>
            </a:solidFill>
            <a:prstDash val="solid"/>
            <a:round/>
            <a:headEnd len="med" w="med" type="none"/>
            <a:tailEnd len="med" w="med" type="triangle"/>
          </a:ln>
        </p:spPr>
      </p:cxnSp>
      <p:grpSp>
        <p:nvGrpSpPr>
          <p:cNvPr id="260" name="Google Shape;260;p19"/>
          <p:cNvGrpSpPr/>
          <p:nvPr/>
        </p:nvGrpSpPr>
        <p:grpSpPr>
          <a:xfrm>
            <a:off x="462488" y="2543927"/>
            <a:ext cx="882510" cy="398069"/>
            <a:chOff x="2002344" y="5971886"/>
            <a:chExt cx="1884900" cy="515700"/>
          </a:xfrm>
        </p:grpSpPr>
        <p:sp>
          <p:nvSpPr>
            <p:cNvPr id="261" name="Google Shape;261;p19"/>
            <p:cNvSpPr/>
            <p:nvPr/>
          </p:nvSpPr>
          <p:spPr>
            <a:xfrm>
              <a:off x="2096429" y="5971886"/>
              <a:ext cx="1734600" cy="515700"/>
            </a:xfrm>
            <a:prstGeom prst="roundRect">
              <a:avLst>
                <a:gd fmla="val 50000" name="adj"/>
              </a:avLst>
            </a:prstGeom>
            <a:solidFill>
              <a:srgbClr val="FFFFFF"/>
            </a:solidFill>
            <a:ln cap="flat" cmpd="sng" w="19050">
              <a:solidFill>
                <a:srgbClr val="2E2E2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62" name="Google Shape;262;p19"/>
            <p:cNvSpPr txBox="1"/>
            <p:nvPr/>
          </p:nvSpPr>
          <p:spPr>
            <a:xfrm>
              <a:off x="2002344" y="6027556"/>
              <a:ext cx="1884900" cy="39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Abandoned cart</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Coupon redemption</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Personalized marketing</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Recommendations</a:t>
              </a:r>
              <a:endParaRPr b="1" sz="400">
                <a:solidFill>
                  <a:srgbClr val="2E2E2E"/>
                </a:solidFill>
                <a:latin typeface="Salesforce Sans"/>
                <a:ea typeface="Salesforce Sans"/>
                <a:cs typeface="Salesforce Sans"/>
                <a:sym typeface="Salesforce Sans"/>
              </a:endParaRPr>
            </a:p>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Transactional emails</a:t>
              </a:r>
              <a:endParaRPr b="1" sz="400">
                <a:solidFill>
                  <a:srgbClr val="2E2E2E"/>
                </a:solidFill>
                <a:latin typeface="Salesforce Sans"/>
                <a:ea typeface="Salesforce Sans"/>
                <a:cs typeface="Salesforce Sans"/>
                <a:sym typeface="Salesforce Sans"/>
              </a:endParaRPr>
            </a:p>
          </p:txBody>
        </p:sp>
      </p:grpSp>
      <p:pic>
        <p:nvPicPr>
          <p:cNvPr id="263" name="Google Shape;263;p19"/>
          <p:cNvPicPr preferRelativeResize="0"/>
          <p:nvPr/>
        </p:nvPicPr>
        <p:blipFill rotWithShape="1">
          <a:blip r:embed="rId6">
            <a:alphaModFix/>
          </a:blip>
          <a:srcRect b="0" l="9" r="9" t="0"/>
          <a:stretch/>
        </p:blipFill>
        <p:spPr>
          <a:xfrm>
            <a:off x="1502138" y="2978717"/>
            <a:ext cx="170688" cy="166421"/>
          </a:xfrm>
          <a:prstGeom prst="rect">
            <a:avLst/>
          </a:prstGeom>
          <a:noFill/>
          <a:ln>
            <a:noFill/>
          </a:ln>
        </p:spPr>
      </p:pic>
      <p:pic>
        <p:nvPicPr>
          <p:cNvPr id="264" name="Google Shape;264;p19"/>
          <p:cNvPicPr preferRelativeResize="0"/>
          <p:nvPr/>
        </p:nvPicPr>
        <p:blipFill>
          <a:blip r:embed="rId7">
            <a:alphaModFix/>
          </a:blip>
          <a:stretch>
            <a:fillRect/>
          </a:stretch>
        </p:blipFill>
        <p:spPr>
          <a:xfrm>
            <a:off x="2891508" y="1146950"/>
            <a:ext cx="226943" cy="166425"/>
          </a:xfrm>
          <a:prstGeom prst="rect">
            <a:avLst/>
          </a:prstGeom>
          <a:noFill/>
          <a:ln>
            <a:noFill/>
          </a:ln>
        </p:spPr>
      </p:pic>
      <p:pic>
        <p:nvPicPr>
          <p:cNvPr id="265" name="Google Shape;265;p19"/>
          <p:cNvPicPr preferRelativeResize="0"/>
          <p:nvPr/>
        </p:nvPicPr>
        <p:blipFill rotWithShape="1">
          <a:blip r:embed="rId8">
            <a:alphaModFix/>
          </a:blip>
          <a:srcRect b="0" l="0" r="0" t="0"/>
          <a:stretch/>
        </p:blipFill>
        <p:spPr>
          <a:xfrm>
            <a:off x="4997015" y="1544789"/>
            <a:ext cx="243840" cy="243840"/>
          </a:xfrm>
          <a:prstGeom prst="rect">
            <a:avLst/>
          </a:prstGeom>
          <a:noFill/>
          <a:ln>
            <a:noFill/>
          </a:ln>
        </p:spPr>
      </p:pic>
      <p:pic>
        <p:nvPicPr>
          <p:cNvPr id="266" name="Google Shape;266;p19"/>
          <p:cNvPicPr preferRelativeResize="0"/>
          <p:nvPr/>
        </p:nvPicPr>
        <p:blipFill rotWithShape="1">
          <a:blip r:embed="rId9">
            <a:alphaModFix/>
          </a:blip>
          <a:srcRect b="0" l="0" r="0" t="0"/>
          <a:stretch/>
        </p:blipFill>
        <p:spPr>
          <a:xfrm>
            <a:off x="3263066" y="2516260"/>
            <a:ext cx="243840" cy="243840"/>
          </a:xfrm>
          <a:prstGeom prst="rect">
            <a:avLst/>
          </a:prstGeom>
          <a:noFill/>
          <a:ln>
            <a:noFill/>
          </a:ln>
        </p:spPr>
      </p:pic>
      <p:pic>
        <p:nvPicPr>
          <p:cNvPr id="267" name="Google Shape;267;p19"/>
          <p:cNvPicPr preferRelativeResize="0"/>
          <p:nvPr/>
        </p:nvPicPr>
        <p:blipFill rotWithShape="1">
          <a:blip r:embed="rId10">
            <a:alphaModFix/>
          </a:blip>
          <a:srcRect b="0" l="0" r="0" t="0"/>
          <a:stretch/>
        </p:blipFill>
        <p:spPr>
          <a:xfrm>
            <a:off x="3252704" y="1532159"/>
            <a:ext cx="243840" cy="243840"/>
          </a:xfrm>
          <a:prstGeom prst="rect">
            <a:avLst/>
          </a:prstGeom>
          <a:noFill/>
          <a:ln>
            <a:noFill/>
          </a:ln>
        </p:spPr>
      </p:pic>
      <p:grpSp>
        <p:nvGrpSpPr>
          <p:cNvPr id="268" name="Google Shape;268;p19"/>
          <p:cNvGrpSpPr/>
          <p:nvPr/>
        </p:nvGrpSpPr>
        <p:grpSpPr>
          <a:xfrm>
            <a:off x="5201404" y="2985653"/>
            <a:ext cx="897860" cy="213342"/>
            <a:chOff x="15361923" y="8957867"/>
            <a:chExt cx="2693849" cy="640090"/>
          </a:xfrm>
        </p:grpSpPr>
        <p:pic>
          <p:nvPicPr>
            <p:cNvPr id="269" name="Google Shape;269;p19"/>
            <p:cNvPicPr preferRelativeResize="0"/>
            <p:nvPr/>
          </p:nvPicPr>
          <p:blipFill rotWithShape="1">
            <a:blip r:embed="rId11">
              <a:alphaModFix/>
            </a:blip>
            <a:srcRect b="0" l="0" r="0" t="0"/>
            <a:stretch/>
          </p:blipFill>
          <p:spPr>
            <a:xfrm>
              <a:off x="15361923" y="8957867"/>
              <a:ext cx="640080" cy="640080"/>
            </a:xfrm>
            <a:prstGeom prst="rect">
              <a:avLst/>
            </a:prstGeom>
            <a:noFill/>
            <a:ln>
              <a:noFill/>
            </a:ln>
          </p:spPr>
        </p:pic>
        <p:pic>
          <p:nvPicPr>
            <p:cNvPr id="270" name="Google Shape;270;p19"/>
            <p:cNvPicPr preferRelativeResize="0"/>
            <p:nvPr/>
          </p:nvPicPr>
          <p:blipFill rotWithShape="1">
            <a:blip r:embed="rId12">
              <a:alphaModFix/>
            </a:blip>
            <a:srcRect b="0" l="0" r="0" t="0"/>
            <a:stretch/>
          </p:blipFill>
          <p:spPr>
            <a:xfrm>
              <a:off x="16388809" y="8957878"/>
              <a:ext cx="640080" cy="640080"/>
            </a:xfrm>
            <a:prstGeom prst="rect">
              <a:avLst/>
            </a:prstGeom>
            <a:noFill/>
            <a:ln>
              <a:noFill/>
            </a:ln>
          </p:spPr>
        </p:pic>
        <p:pic>
          <p:nvPicPr>
            <p:cNvPr id="271" name="Google Shape;271;p19"/>
            <p:cNvPicPr preferRelativeResize="0"/>
            <p:nvPr/>
          </p:nvPicPr>
          <p:blipFill rotWithShape="1">
            <a:blip r:embed="rId13">
              <a:alphaModFix/>
            </a:blip>
            <a:srcRect b="0" l="0" r="0" t="0"/>
            <a:stretch/>
          </p:blipFill>
          <p:spPr>
            <a:xfrm>
              <a:off x="17415692" y="8957867"/>
              <a:ext cx="640080" cy="640080"/>
            </a:xfrm>
            <a:prstGeom prst="rect">
              <a:avLst/>
            </a:prstGeom>
            <a:noFill/>
            <a:ln>
              <a:noFill/>
            </a:ln>
          </p:spPr>
        </p:pic>
      </p:grpSp>
      <p:pic>
        <p:nvPicPr>
          <p:cNvPr id="272" name="Google Shape;272;p19"/>
          <p:cNvPicPr preferRelativeResize="0"/>
          <p:nvPr/>
        </p:nvPicPr>
        <p:blipFill rotWithShape="1">
          <a:blip r:embed="rId14">
            <a:alphaModFix/>
          </a:blip>
          <a:srcRect b="0" l="0" r="0" t="0"/>
          <a:stretch/>
        </p:blipFill>
        <p:spPr>
          <a:xfrm>
            <a:off x="204754" y="3646322"/>
            <a:ext cx="182880" cy="182880"/>
          </a:xfrm>
          <a:prstGeom prst="rect">
            <a:avLst/>
          </a:prstGeom>
          <a:noFill/>
          <a:ln>
            <a:noFill/>
          </a:ln>
        </p:spPr>
      </p:pic>
      <p:pic>
        <p:nvPicPr>
          <p:cNvPr id="273" name="Google Shape;273;p19"/>
          <p:cNvPicPr preferRelativeResize="0"/>
          <p:nvPr/>
        </p:nvPicPr>
        <p:blipFill rotWithShape="1">
          <a:blip r:embed="rId15">
            <a:alphaModFix/>
          </a:blip>
          <a:srcRect b="0" l="0" r="0" t="0"/>
          <a:stretch/>
        </p:blipFill>
        <p:spPr>
          <a:xfrm>
            <a:off x="304854" y="4393496"/>
            <a:ext cx="182880" cy="203866"/>
          </a:xfrm>
          <a:prstGeom prst="rect">
            <a:avLst/>
          </a:prstGeom>
          <a:noFill/>
          <a:ln>
            <a:noFill/>
          </a:ln>
        </p:spPr>
      </p:pic>
      <p:pic>
        <p:nvPicPr>
          <p:cNvPr id="274" name="Google Shape;274;p19"/>
          <p:cNvPicPr preferRelativeResize="0"/>
          <p:nvPr/>
        </p:nvPicPr>
        <p:blipFill rotWithShape="1">
          <a:blip r:embed="rId11">
            <a:alphaModFix/>
          </a:blip>
          <a:srcRect b="0" l="0" r="0" t="0"/>
          <a:stretch/>
        </p:blipFill>
        <p:spPr>
          <a:xfrm>
            <a:off x="6118850" y="179640"/>
            <a:ext cx="243841" cy="243841"/>
          </a:xfrm>
          <a:prstGeom prst="rect">
            <a:avLst/>
          </a:prstGeom>
          <a:noFill/>
          <a:ln>
            <a:noFill/>
          </a:ln>
        </p:spPr>
      </p:pic>
      <p:pic>
        <p:nvPicPr>
          <p:cNvPr id="275" name="Google Shape;275;p19"/>
          <p:cNvPicPr preferRelativeResize="0"/>
          <p:nvPr/>
        </p:nvPicPr>
        <p:blipFill rotWithShape="1">
          <a:blip r:embed="rId12">
            <a:alphaModFix/>
          </a:blip>
          <a:srcRect b="0" l="0" r="0" t="0"/>
          <a:stretch/>
        </p:blipFill>
        <p:spPr>
          <a:xfrm>
            <a:off x="5227320" y="202022"/>
            <a:ext cx="213360" cy="213360"/>
          </a:xfrm>
          <a:prstGeom prst="rect">
            <a:avLst/>
          </a:prstGeom>
          <a:noFill/>
          <a:ln>
            <a:noFill/>
          </a:ln>
        </p:spPr>
      </p:pic>
      <p:pic>
        <p:nvPicPr>
          <p:cNvPr id="276" name="Google Shape;276;p19"/>
          <p:cNvPicPr preferRelativeResize="0"/>
          <p:nvPr/>
        </p:nvPicPr>
        <p:blipFill rotWithShape="1">
          <a:blip r:embed="rId13">
            <a:alphaModFix/>
          </a:blip>
          <a:srcRect b="0" l="0" r="0" t="0"/>
          <a:stretch/>
        </p:blipFill>
        <p:spPr>
          <a:xfrm>
            <a:off x="5212079" y="543234"/>
            <a:ext cx="243841" cy="243841"/>
          </a:xfrm>
          <a:prstGeom prst="rect">
            <a:avLst/>
          </a:prstGeom>
          <a:noFill/>
          <a:ln>
            <a:noFill/>
          </a:ln>
        </p:spPr>
      </p:pic>
      <p:sp>
        <p:nvSpPr>
          <p:cNvPr id="277" name="Google Shape;277;p19"/>
          <p:cNvSpPr txBox="1"/>
          <p:nvPr/>
        </p:nvSpPr>
        <p:spPr>
          <a:xfrm>
            <a:off x="5483967" y="206100"/>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Single Source of Truth</a:t>
            </a:r>
            <a:endParaRPr sz="500">
              <a:latin typeface="Proxima Nova"/>
              <a:ea typeface="Proxima Nova"/>
              <a:cs typeface="Proxima Nova"/>
              <a:sym typeface="Proxima Nova"/>
            </a:endParaRPr>
          </a:p>
        </p:txBody>
      </p:sp>
      <p:sp>
        <p:nvSpPr>
          <p:cNvPr id="278" name="Google Shape;278;p19"/>
          <p:cNvSpPr txBox="1"/>
          <p:nvPr/>
        </p:nvSpPr>
        <p:spPr>
          <a:xfrm>
            <a:off x="6367038" y="238497"/>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Streams</a:t>
            </a:r>
            <a:endParaRPr sz="500">
              <a:latin typeface="Proxima Nova"/>
              <a:ea typeface="Proxima Nova"/>
              <a:cs typeface="Proxima Nova"/>
              <a:sym typeface="Proxima Nova"/>
            </a:endParaRPr>
          </a:p>
        </p:txBody>
      </p:sp>
      <p:sp>
        <p:nvSpPr>
          <p:cNvPr id="279" name="Google Shape;279;p19"/>
          <p:cNvSpPr txBox="1"/>
          <p:nvPr/>
        </p:nvSpPr>
        <p:spPr>
          <a:xfrm>
            <a:off x="7090800" y="200000"/>
            <a:ext cx="4674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Customer 360 Audiences</a:t>
            </a:r>
            <a:endParaRPr sz="500">
              <a:latin typeface="Proxima Nova"/>
              <a:ea typeface="Proxima Nova"/>
              <a:cs typeface="Proxima Nova"/>
              <a:sym typeface="Proxima Nova"/>
            </a:endParaRPr>
          </a:p>
        </p:txBody>
      </p:sp>
      <p:pic>
        <p:nvPicPr>
          <p:cNvPr id="280" name="Google Shape;280;p19"/>
          <p:cNvPicPr preferRelativeResize="0"/>
          <p:nvPr/>
        </p:nvPicPr>
        <p:blipFill>
          <a:blip r:embed="rId16">
            <a:alphaModFix/>
          </a:blip>
          <a:stretch>
            <a:fillRect/>
          </a:stretch>
        </p:blipFill>
        <p:spPr>
          <a:xfrm>
            <a:off x="6792371" y="144260"/>
            <a:ext cx="324000" cy="324000"/>
          </a:xfrm>
          <a:prstGeom prst="rect">
            <a:avLst/>
          </a:prstGeom>
          <a:noFill/>
          <a:ln>
            <a:noFill/>
          </a:ln>
        </p:spPr>
      </p:pic>
      <p:pic>
        <p:nvPicPr>
          <p:cNvPr id="281" name="Google Shape;281;p19"/>
          <p:cNvPicPr preferRelativeResize="0"/>
          <p:nvPr/>
        </p:nvPicPr>
        <p:blipFill>
          <a:blip r:embed="rId17">
            <a:alphaModFix/>
          </a:blip>
          <a:stretch>
            <a:fillRect/>
          </a:stretch>
        </p:blipFill>
        <p:spPr>
          <a:xfrm>
            <a:off x="6078775" y="510341"/>
            <a:ext cx="323992" cy="323992"/>
          </a:xfrm>
          <a:prstGeom prst="rect">
            <a:avLst/>
          </a:prstGeom>
          <a:noFill/>
          <a:ln>
            <a:noFill/>
          </a:ln>
        </p:spPr>
      </p:pic>
      <p:sp>
        <p:nvSpPr>
          <p:cNvPr id="282" name="Google Shape;282;p19"/>
          <p:cNvSpPr txBox="1"/>
          <p:nvPr/>
        </p:nvSpPr>
        <p:spPr>
          <a:xfrm>
            <a:off x="5476238" y="604488"/>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Segments</a:t>
            </a:r>
            <a:endParaRPr sz="500">
              <a:latin typeface="Proxima Nova"/>
              <a:ea typeface="Proxima Nova"/>
              <a:cs typeface="Proxima Nova"/>
              <a:sym typeface="Proxima Nova"/>
            </a:endParaRPr>
          </a:p>
        </p:txBody>
      </p:sp>
      <p:sp>
        <p:nvSpPr>
          <p:cNvPr id="283" name="Google Shape;283;p19"/>
          <p:cNvSpPr txBox="1"/>
          <p:nvPr/>
        </p:nvSpPr>
        <p:spPr>
          <a:xfrm>
            <a:off x="6368142" y="596392"/>
            <a:ext cx="489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Personalization</a:t>
            </a:r>
            <a:endParaRPr sz="500">
              <a:latin typeface="Proxima Nova"/>
              <a:ea typeface="Proxima Nova"/>
              <a:cs typeface="Proxima Nova"/>
              <a:sym typeface="Proxima Nova"/>
            </a:endParaRPr>
          </a:p>
        </p:txBody>
      </p:sp>
      <p:sp>
        <p:nvSpPr>
          <p:cNvPr id="284" name="Google Shape;284;p19"/>
          <p:cNvSpPr txBox="1"/>
          <p:nvPr/>
        </p:nvSpPr>
        <p:spPr>
          <a:xfrm>
            <a:off x="7406767" y="2434808"/>
            <a:ext cx="1524000" cy="200100"/>
          </a:xfrm>
          <a:prstGeom prst="rect">
            <a:avLst/>
          </a:prstGeom>
          <a:solidFill>
            <a:srgbClr val="E5E5E5"/>
          </a:solid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700">
                <a:solidFill>
                  <a:srgbClr val="2E2E2E"/>
                </a:solidFill>
                <a:latin typeface="Salesforce Sans"/>
                <a:ea typeface="Salesforce Sans"/>
                <a:cs typeface="Salesforce Sans"/>
                <a:sym typeface="Salesforce Sans"/>
              </a:rPr>
              <a:t>Personalized Communications</a:t>
            </a:r>
            <a:endParaRPr sz="700">
              <a:solidFill>
                <a:srgbClr val="2E2E2E"/>
              </a:solidFill>
              <a:latin typeface="Salesforce Sans"/>
              <a:ea typeface="Salesforce Sans"/>
              <a:cs typeface="Salesforce Sans"/>
              <a:sym typeface="Salesforce Sans"/>
            </a:endParaRPr>
          </a:p>
        </p:txBody>
      </p:sp>
      <p:pic>
        <p:nvPicPr>
          <p:cNvPr id="285" name="Google Shape;285;p19"/>
          <p:cNvPicPr preferRelativeResize="0"/>
          <p:nvPr/>
        </p:nvPicPr>
        <p:blipFill>
          <a:blip r:embed="rId16">
            <a:alphaModFix/>
          </a:blip>
          <a:stretch>
            <a:fillRect/>
          </a:stretch>
        </p:blipFill>
        <p:spPr>
          <a:xfrm>
            <a:off x="7845671" y="2662288"/>
            <a:ext cx="324000" cy="324000"/>
          </a:xfrm>
          <a:prstGeom prst="rect">
            <a:avLst/>
          </a:prstGeom>
          <a:noFill/>
          <a:ln>
            <a:noFill/>
          </a:ln>
        </p:spPr>
      </p:pic>
      <p:pic>
        <p:nvPicPr>
          <p:cNvPr id="286" name="Google Shape;286;p19"/>
          <p:cNvPicPr preferRelativeResize="0"/>
          <p:nvPr/>
        </p:nvPicPr>
        <p:blipFill>
          <a:blip r:embed="rId17">
            <a:alphaModFix/>
          </a:blip>
          <a:stretch>
            <a:fillRect/>
          </a:stretch>
        </p:blipFill>
        <p:spPr>
          <a:xfrm>
            <a:off x="8202817" y="2662300"/>
            <a:ext cx="323992" cy="323992"/>
          </a:xfrm>
          <a:prstGeom prst="rect">
            <a:avLst/>
          </a:prstGeom>
          <a:noFill/>
          <a:ln>
            <a:noFill/>
          </a:ln>
        </p:spPr>
      </p:pic>
      <p:cxnSp>
        <p:nvCxnSpPr>
          <p:cNvPr id="287" name="Google Shape;287;p19"/>
          <p:cNvCxnSpPr>
            <a:stCxn id="254" idx="2"/>
          </p:cNvCxnSpPr>
          <p:nvPr/>
        </p:nvCxnSpPr>
        <p:spPr>
          <a:xfrm>
            <a:off x="1967315" y="3364435"/>
            <a:ext cx="0" cy="212400"/>
          </a:xfrm>
          <a:prstGeom prst="straightConnector1">
            <a:avLst/>
          </a:prstGeom>
          <a:noFill/>
          <a:ln cap="flat" cmpd="sng" w="9525">
            <a:solidFill>
              <a:srgbClr val="444444"/>
            </a:solidFill>
            <a:prstDash val="solid"/>
            <a:round/>
            <a:headEnd len="med" w="med" type="stealth"/>
            <a:tailEnd len="med" w="med" type="triangle"/>
          </a:ln>
        </p:spPr>
      </p:cxnSp>
      <p:cxnSp>
        <p:nvCxnSpPr>
          <p:cNvPr id="288" name="Google Shape;288;p19"/>
          <p:cNvCxnSpPr/>
          <p:nvPr/>
        </p:nvCxnSpPr>
        <p:spPr>
          <a:xfrm>
            <a:off x="8388933" y="3090658"/>
            <a:ext cx="0" cy="467100"/>
          </a:xfrm>
          <a:prstGeom prst="straightConnector1">
            <a:avLst/>
          </a:prstGeom>
          <a:noFill/>
          <a:ln cap="flat" cmpd="sng" w="9525">
            <a:solidFill>
              <a:srgbClr val="444444"/>
            </a:solidFill>
            <a:prstDash val="solid"/>
            <a:round/>
            <a:headEnd len="med" w="med" type="stealth"/>
            <a:tailEnd len="med" w="med" type="triangle"/>
          </a:ln>
        </p:spPr>
      </p:cxnSp>
      <p:cxnSp>
        <p:nvCxnSpPr>
          <p:cNvPr id="289" name="Google Shape;289;p19"/>
          <p:cNvCxnSpPr/>
          <p:nvPr/>
        </p:nvCxnSpPr>
        <p:spPr>
          <a:xfrm>
            <a:off x="6622842" y="1512767"/>
            <a:ext cx="774300" cy="0"/>
          </a:xfrm>
          <a:prstGeom prst="straightConnector1">
            <a:avLst/>
          </a:prstGeom>
          <a:noFill/>
          <a:ln cap="flat" cmpd="sng" w="19050">
            <a:solidFill>
              <a:srgbClr val="747474"/>
            </a:solidFill>
            <a:prstDash val="solid"/>
            <a:round/>
            <a:headEnd len="med" w="med" type="triangle"/>
            <a:tailEnd len="med" w="med" type="triangle"/>
          </a:ln>
        </p:spPr>
      </p:cxnSp>
      <p:sp>
        <p:nvSpPr>
          <p:cNvPr id="290" name="Google Shape;290;p19"/>
          <p:cNvSpPr/>
          <p:nvPr/>
        </p:nvSpPr>
        <p:spPr>
          <a:xfrm>
            <a:off x="6764116" y="1372908"/>
            <a:ext cx="4899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91" name="Google Shape;291;p19"/>
          <p:cNvSpPr txBox="1"/>
          <p:nvPr/>
        </p:nvSpPr>
        <p:spPr>
          <a:xfrm>
            <a:off x="6835958" y="1442558"/>
            <a:ext cx="3540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Preferences, clicks, email opens</a:t>
            </a:r>
            <a:endParaRPr b="1" sz="400">
              <a:solidFill>
                <a:srgbClr val="2E2E2E"/>
              </a:solidFill>
              <a:latin typeface="Salesforce Sans"/>
              <a:ea typeface="Salesforce Sans"/>
              <a:cs typeface="Salesforce Sans"/>
              <a:sym typeface="Salesforce Sans"/>
            </a:endParaRPr>
          </a:p>
        </p:txBody>
      </p:sp>
      <p:cxnSp>
        <p:nvCxnSpPr>
          <p:cNvPr id="292" name="Google Shape;292;p19"/>
          <p:cNvCxnSpPr/>
          <p:nvPr/>
        </p:nvCxnSpPr>
        <p:spPr>
          <a:xfrm>
            <a:off x="6622842" y="2223967"/>
            <a:ext cx="774300" cy="0"/>
          </a:xfrm>
          <a:prstGeom prst="straightConnector1">
            <a:avLst/>
          </a:prstGeom>
          <a:noFill/>
          <a:ln cap="flat" cmpd="sng" w="19050">
            <a:solidFill>
              <a:srgbClr val="747474"/>
            </a:solidFill>
            <a:prstDash val="solid"/>
            <a:round/>
            <a:headEnd len="med" w="med" type="triangle"/>
            <a:tailEnd len="med" w="med" type="triangle"/>
          </a:ln>
        </p:spPr>
      </p:cxnSp>
      <p:sp>
        <p:nvSpPr>
          <p:cNvPr id="293" name="Google Shape;293;p19"/>
          <p:cNvSpPr/>
          <p:nvPr/>
        </p:nvSpPr>
        <p:spPr>
          <a:xfrm>
            <a:off x="6764116" y="2084108"/>
            <a:ext cx="4899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94" name="Google Shape;294;p19"/>
          <p:cNvSpPr txBox="1"/>
          <p:nvPr/>
        </p:nvSpPr>
        <p:spPr>
          <a:xfrm>
            <a:off x="6837720" y="2176942"/>
            <a:ext cx="354000" cy="123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Distributed Marketing</a:t>
            </a:r>
            <a:endParaRPr b="1" sz="400">
              <a:solidFill>
                <a:srgbClr val="2E2E2E"/>
              </a:solidFill>
              <a:latin typeface="Salesforce Sans"/>
              <a:ea typeface="Salesforce Sans"/>
              <a:cs typeface="Salesforce Sans"/>
              <a:sym typeface="Salesforce Sans"/>
            </a:endParaRPr>
          </a:p>
        </p:txBody>
      </p:sp>
      <p:cxnSp>
        <p:nvCxnSpPr>
          <p:cNvPr id="295" name="Google Shape;295;p19"/>
          <p:cNvCxnSpPr/>
          <p:nvPr/>
        </p:nvCxnSpPr>
        <p:spPr>
          <a:xfrm>
            <a:off x="6622842" y="2630367"/>
            <a:ext cx="774300" cy="0"/>
          </a:xfrm>
          <a:prstGeom prst="straightConnector1">
            <a:avLst/>
          </a:prstGeom>
          <a:noFill/>
          <a:ln cap="flat" cmpd="sng" w="19050">
            <a:solidFill>
              <a:srgbClr val="747474"/>
            </a:solidFill>
            <a:prstDash val="solid"/>
            <a:round/>
            <a:headEnd len="med" w="med" type="triangle"/>
            <a:tailEnd len="med" w="med" type="triangle"/>
          </a:ln>
        </p:spPr>
      </p:cxnSp>
      <p:sp>
        <p:nvSpPr>
          <p:cNvPr id="296" name="Google Shape;296;p19"/>
          <p:cNvSpPr/>
          <p:nvPr/>
        </p:nvSpPr>
        <p:spPr>
          <a:xfrm>
            <a:off x="6764116" y="2490508"/>
            <a:ext cx="489900" cy="324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297" name="Google Shape;297;p19"/>
          <p:cNvSpPr txBox="1"/>
          <p:nvPr/>
        </p:nvSpPr>
        <p:spPr>
          <a:xfrm>
            <a:off x="6832070" y="2562396"/>
            <a:ext cx="354000" cy="1848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ctr">
              <a:spcBef>
                <a:spcPts val="0"/>
              </a:spcBef>
              <a:spcAft>
                <a:spcPts val="0"/>
              </a:spcAft>
              <a:buNone/>
            </a:pPr>
            <a:r>
              <a:rPr b="1" lang="en" sz="400">
                <a:solidFill>
                  <a:srgbClr val="2E2E2E"/>
                </a:solidFill>
                <a:latin typeface="Salesforce Sans"/>
                <a:ea typeface="Salesforce Sans"/>
                <a:cs typeface="Salesforce Sans"/>
                <a:sym typeface="Salesforce Sans"/>
              </a:rPr>
              <a:t>Social Customer Service</a:t>
            </a:r>
            <a:endParaRPr b="1" sz="400">
              <a:solidFill>
                <a:srgbClr val="2E2E2E"/>
              </a:solidFill>
              <a:latin typeface="Salesforce Sans"/>
              <a:ea typeface="Salesforce Sans"/>
              <a:cs typeface="Salesforce Sans"/>
              <a:sym typeface="Salesforce Sans"/>
            </a:endParaRPr>
          </a:p>
        </p:txBody>
      </p:sp>
      <p:pic>
        <p:nvPicPr>
          <p:cNvPr id="298" name="Google Shape;298;p19"/>
          <p:cNvPicPr preferRelativeResize="0"/>
          <p:nvPr/>
        </p:nvPicPr>
        <p:blipFill rotWithShape="1">
          <a:blip r:embed="rId18">
            <a:alphaModFix/>
          </a:blip>
          <a:srcRect b="0" l="0" r="0" t="0"/>
          <a:stretch/>
        </p:blipFill>
        <p:spPr>
          <a:xfrm>
            <a:off x="1162354" y="4771227"/>
            <a:ext cx="213360" cy="213360"/>
          </a:xfrm>
          <a:prstGeom prst="rect">
            <a:avLst/>
          </a:prstGeom>
          <a:noFill/>
          <a:ln>
            <a:noFill/>
          </a:ln>
        </p:spPr>
      </p:pic>
      <p:pic>
        <p:nvPicPr>
          <p:cNvPr id="299" name="Google Shape;299;p19"/>
          <p:cNvPicPr preferRelativeResize="0"/>
          <p:nvPr/>
        </p:nvPicPr>
        <p:blipFill rotWithShape="1">
          <a:blip r:embed="rId19">
            <a:alphaModFix/>
          </a:blip>
          <a:srcRect b="0" l="0" r="0" t="0"/>
          <a:stretch/>
        </p:blipFill>
        <p:spPr>
          <a:xfrm>
            <a:off x="4115121" y="4772764"/>
            <a:ext cx="213360" cy="213360"/>
          </a:xfrm>
          <a:prstGeom prst="rect">
            <a:avLst/>
          </a:prstGeom>
          <a:noFill/>
          <a:ln>
            <a:noFill/>
          </a:ln>
        </p:spPr>
      </p:pic>
      <p:pic>
        <p:nvPicPr>
          <p:cNvPr id="300" name="Google Shape;300;p19"/>
          <p:cNvPicPr preferRelativeResize="0"/>
          <p:nvPr/>
        </p:nvPicPr>
        <p:blipFill rotWithShape="1">
          <a:blip r:embed="rId20">
            <a:alphaModFix/>
          </a:blip>
          <a:srcRect b="0" l="0" r="0" t="0"/>
          <a:stretch/>
        </p:blipFill>
        <p:spPr>
          <a:xfrm>
            <a:off x="1892925" y="4771227"/>
            <a:ext cx="213360" cy="213360"/>
          </a:xfrm>
          <a:prstGeom prst="rect">
            <a:avLst/>
          </a:prstGeom>
          <a:noFill/>
          <a:ln>
            <a:noFill/>
          </a:ln>
        </p:spPr>
      </p:pic>
      <p:pic>
        <p:nvPicPr>
          <p:cNvPr id="301" name="Google Shape;301;p19"/>
          <p:cNvPicPr preferRelativeResize="0"/>
          <p:nvPr/>
        </p:nvPicPr>
        <p:blipFill rotWithShape="1">
          <a:blip r:embed="rId21">
            <a:alphaModFix/>
          </a:blip>
          <a:srcRect b="0" l="0" r="0" t="0"/>
          <a:stretch/>
        </p:blipFill>
        <p:spPr>
          <a:xfrm>
            <a:off x="5576266" y="4772756"/>
            <a:ext cx="213360" cy="213360"/>
          </a:xfrm>
          <a:prstGeom prst="rect">
            <a:avLst/>
          </a:prstGeom>
          <a:noFill/>
          <a:ln>
            <a:noFill/>
          </a:ln>
        </p:spPr>
      </p:pic>
      <p:pic>
        <p:nvPicPr>
          <p:cNvPr id="302" name="Google Shape;302;p19"/>
          <p:cNvPicPr preferRelativeResize="0"/>
          <p:nvPr/>
        </p:nvPicPr>
        <p:blipFill rotWithShape="1">
          <a:blip r:embed="rId22">
            <a:alphaModFix/>
          </a:blip>
          <a:srcRect b="0" l="0" r="0" t="0"/>
          <a:stretch/>
        </p:blipFill>
        <p:spPr>
          <a:xfrm>
            <a:off x="3019263" y="4772764"/>
            <a:ext cx="213360" cy="213360"/>
          </a:xfrm>
          <a:prstGeom prst="rect">
            <a:avLst/>
          </a:prstGeom>
          <a:noFill/>
          <a:ln>
            <a:noFill/>
          </a:ln>
        </p:spPr>
      </p:pic>
      <p:pic>
        <p:nvPicPr>
          <p:cNvPr id="303" name="Google Shape;303;p19"/>
          <p:cNvPicPr preferRelativeResize="0"/>
          <p:nvPr/>
        </p:nvPicPr>
        <p:blipFill rotWithShape="1">
          <a:blip r:embed="rId23">
            <a:alphaModFix/>
          </a:blip>
          <a:srcRect b="0" l="0" r="0" t="0"/>
          <a:stretch/>
        </p:blipFill>
        <p:spPr>
          <a:xfrm>
            <a:off x="797063" y="4771223"/>
            <a:ext cx="213360" cy="213360"/>
          </a:xfrm>
          <a:prstGeom prst="rect">
            <a:avLst/>
          </a:prstGeom>
          <a:noFill/>
          <a:ln>
            <a:noFill/>
          </a:ln>
        </p:spPr>
      </p:pic>
      <p:pic>
        <p:nvPicPr>
          <p:cNvPr id="304" name="Google Shape;304;p19"/>
          <p:cNvPicPr preferRelativeResize="0"/>
          <p:nvPr/>
        </p:nvPicPr>
        <p:blipFill rotWithShape="1">
          <a:blip r:embed="rId24">
            <a:alphaModFix/>
          </a:blip>
          <a:srcRect b="0" l="0" r="0" t="0"/>
          <a:stretch/>
        </p:blipFill>
        <p:spPr>
          <a:xfrm>
            <a:off x="1527641" y="4771221"/>
            <a:ext cx="213360" cy="213360"/>
          </a:xfrm>
          <a:prstGeom prst="rect">
            <a:avLst/>
          </a:prstGeom>
          <a:noFill/>
          <a:ln>
            <a:noFill/>
          </a:ln>
        </p:spPr>
      </p:pic>
      <p:pic>
        <p:nvPicPr>
          <p:cNvPr id="305" name="Google Shape;305;p19"/>
          <p:cNvPicPr preferRelativeResize="0"/>
          <p:nvPr/>
        </p:nvPicPr>
        <p:blipFill rotWithShape="1">
          <a:blip r:embed="rId25">
            <a:alphaModFix/>
          </a:blip>
          <a:srcRect b="0" l="0" r="0" t="0"/>
          <a:stretch/>
        </p:blipFill>
        <p:spPr>
          <a:xfrm>
            <a:off x="3384550" y="4772763"/>
            <a:ext cx="213360" cy="213360"/>
          </a:xfrm>
          <a:prstGeom prst="rect">
            <a:avLst/>
          </a:prstGeom>
          <a:noFill/>
          <a:ln>
            <a:noFill/>
          </a:ln>
        </p:spPr>
      </p:pic>
      <p:pic>
        <p:nvPicPr>
          <p:cNvPr id="306" name="Google Shape;306;p19"/>
          <p:cNvPicPr preferRelativeResize="0"/>
          <p:nvPr/>
        </p:nvPicPr>
        <p:blipFill rotWithShape="1">
          <a:blip r:embed="rId26">
            <a:alphaModFix/>
          </a:blip>
          <a:srcRect b="0" l="0" r="0" t="0"/>
          <a:stretch/>
        </p:blipFill>
        <p:spPr>
          <a:xfrm>
            <a:off x="5210979" y="4772755"/>
            <a:ext cx="213360" cy="213360"/>
          </a:xfrm>
          <a:prstGeom prst="rect">
            <a:avLst/>
          </a:prstGeom>
          <a:noFill/>
          <a:ln>
            <a:noFill/>
          </a:ln>
        </p:spPr>
      </p:pic>
      <p:pic>
        <p:nvPicPr>
          <p:cNvPr id="307" name="Google Shape;307;p19"/>
          <p:cNvPicPr preferRelativeResize="0"/>
          <p:nvPr/>
        </p:nvPicPr>
        <p:blipFill rotWithShape="1">
          <a:blip r:embed="rId27">
            <a:alphaModFix/>
          </a:blip>
          <a:srcRect b="0" l="0" r="0" t="0"/>
          <a:stretch/>
        </p:blipFill>
        <p:spPr>
          <a:xfrm>
            <a:off x="3749834" y="4772763"/>
            <a:ext cx="213360" cy="213360"/>
          </a:xfrm>
          <a:prstGeom prst="rect">
            <a:avLst/>
          </a:prstGeom>
          <a:noFill/>
          <a:ln>
            <a:noFill/>
          </a:ln>
        </p:spPr>
      </p:pic>
      <p:pic>
        <p:nvPicPr>
          <p:cNvPr id="308" name="Google Shape;308;p19"/>
          <p:cNvPicPr preferRelativeResize="0"/>
          <p:nvPr/>
        </p:nvPicPr>
        <p:blipFill rotWithShape="1">
          <a:blip r:embed="rId28">
            <a:alphaModFix/>
          </a:blip>
          <a:srcRect b="0" l="0" r="0" t="0"/>
          <a:stretch/>
        </p:blipFill>
        <p:spPr>
          <a:xfrm>
            <a:off x="4845689" y="4772755"/>
            <a:ext cx="213360" cy="213360"/>
          </a:xfrm>
          <a:prstGeom prst="rect">
            <a:avLst/>
          </a:prstGeom>
          <a:noFill/>
          <a:ln>
            <a:noFill/>
          </a:ln>
        </p:spPr>
      </p:pic>
      <p:pic>
        <p:nvPicPr>
          <p:cNvPr id="309" name="Google Shape;309;p19"/>
          <p:cNvPicPr preferRelativeResize="0"/>
          <p:nvPr/>
        </p:nvPicPr>
        <p:blipFill rotWithShape="1">
          <a:blip r:embed="rId29">
            <a:alphaModFix/>
          </a:blip>
          <a:srcRect b="0" l="0" r="0" t="0"/>
          <a:stretch/>
        </p:blipFill>
        <p:spPr>
          <a:xfrm>
            <a:off x="2653979" y="4771223"/>
            <a:ext cx="213360" cy="213360"/>
          </a:xfrm>
          <a:prstGeom prst="rect">
            <a:avLst/>
          </a:prstGeom>
          <a:noFill/>
          <a:ln>
            <a:noFill/>
          </a:ln>
        </p:spPr>
      </p:pic>
      <p:pic>
        <p:nvPicPr>
          <p:cNvPr id="310" name="Google Shape;310;p19"/>
          <p:cNvPicPr preferRelativeResize="0"/>
          <p:nvPr/>
        </p:nvPicPr>
        <p:blipFill>
          <a:blip r:embed="rId30">
            <a:alphaModFix/>
          </a:blip>
          <a:stretch>
            <a:fillRect/>
          </a:stretch>
        </p:blipFill>
        <p:spPr>
          <a:xfrm>
            <a:off x="4480405" y="4772765"/>
            <a:ext cx="213360" cy="213360"/>
          </a:xfrm>
          <a:prstGeom prst="rect">
            <a:avLst/>
          </a:prstGeom>
          <a:noFill/>
          <a:ln>
            <a:noFill/>
          </a:ln>
        </p:spPr>
      </p:pic>
      <p:pic>
        <p:nvPicPr>
          <p:cNvPr id="311" name="Google Shape;311;p19"/>
          <p:cNvPicPr preferRelativeResize="0"/>
          <p:nvPr/>
        </p:nvPicPr>
        <p:blipFill>
          <a:blip r:embed="rId31">
            <a:alphaModFix/>
          </a:blip>
          <a:stretch>
            <a:fillRect/>
          </a:stretch>
        </p:blipFill>
        <p:spPr>
          <a:xfrm>
            <a:off x="2258208" y="4755983"/>
            <a:ext cx="243841" cy="2438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pSp>
        <p:nvGrpSpPr>
          <p:cNvPr id="316" name="Google Shape;316;p20"/>
          <p:cNvGrpSpPr/>
          <p:nvPr/>
        </p:nvGrpSpPr>
        <p:grpSpPr>
          <a:xfrm>
            <a:off x="291627" y="1229697"/>
            <a:ext cx="2033017" cy="3617930"/>
            <a:chOff x="1885436" y="2347099"/>
            <a:chExt cx="5465100" cy="9168600"/>
          </a:xfrm>
        </p:grpSpPr>
        <p:sp>
          <p:nvSpPr>
            <p:cNvPr id="317" name="Google Shape;317;p20"/>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18" name="Google Shape;318;p20"/>
            <p:cNvSpPr txBox="1"/>
            <p:nvPr/>
          </p:nvSpPr>
          <p:spPr>
            <a:xfrm>
              <a:off x="3131068" y="2732605"/>
              <a:ext cx="38844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 Cloud</a:t>
              </a:r>
              <a:endParaRPr b="1" sz="900">
                <a:latin typeface="Salesforce Sans"/>
                <a:ea typeface="Salesforce Sans"/>
                <a:cs typeface="Salesforce Sans"/>
                <a:sym typeface="Salesforce Sans"/>
              </a:endParaRPr>
            </a:p>
          </p:txBody>
        </p:sp>
      </p:grpSp>
      <p:sp>
        <p:nvSpPr>
          <p:cNvPr id="319" name="Google Shape;319;p20"/>
          <p:cNvSpPr/>
          <p:nvPr/>
        </p:nvSpPr>
        <p:spPr>
          <a:xfrm>
            <a:off x="776467" y="1573760"/>
            <a:ext cx="1533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0" name="Google Shape;320;p20"/>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21" name="Google Shape;321;p20"/>
          <p:cNvGrpSpPr/>
          <p:nvPr/>
        </p:nvGrpSpPr>
        <p:grpSpPr>
          <a:xfrm>
            <a:off x="25700" y="0"/>
            <a:ext cx="9144000" cy="986849"/>
            <a:chOff x="0" y="0"/>
            <a:chExt cx="18288000" cy="2066267"/>
          </a:xfrm>
        </p:grpSpPr>
        <p:sp>
          <p:nvSpPr>
            <p:cNvPr id="322" name="Google Shape;322;p20"/>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23" name="Google Shape;323;p20"/>
            <p:cNvPicPr preferRelativeResize="0"/>
            <p:nvPr/>
          </p:nvPicPr>
          <p:blipFill>
            <a:blip r:embed="rId3">
              <a:alphaModFix/>
            </a:blip>
            <a:stretch>
              <a:fillRect/>
            </a:stretch>
          </p:blipFill>
          <p:spPr>
            <a:xfrm>
              <a:off x="0" y="0"/>
              <a:ext cx="18288000" cy="2066267"/>
            </a:xfrm>
            <a:prstGeom prst="rect">
              <a:avLst/>
            </a:prstGeom>
            <a:noFill/>
            <a:ln>
              <a:noFill/>
            </a:ln>
          </p:spPr>
        </p:pic>
        <p:sp>
          <p:nvSpPr>
            <p:cNvPr id="324" name="Google Shape;324;p20"/>
            <p:cNvSpPr txBox="1"/>
            <p:nvPr/>
          </p:nvSpPr>
          <p:spPr>
            <a:xfrm>
              <a:off x="421250" y="1450830"/>
              <a:ext cx="6385500" cy="415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rgbClr val="032D60"/>
                  </a:solidFill>
                  <a:latin typeface="Salesforce Sans"/>
                  <a:ea typeface="Salesforce Sans"/>
                  <a:cs typeface="Salesforce Sans"/>
                  <a:sym typeface="Salesforce Sans"/>
                </a:rPr>
                <a:t>This Level 3 Marketing, Strategy, and Sales diagram shows an order on behalf of (OOBO) business process with detail about the timing of the steps and behavior of the flow.</a:t>
              </a:r>
              <a:endParaRPr sz="600">
                <a:solidFill>
                  <a:srgbClr val="032D60"/>
                </a:solidFill>
                <a:latin typeface="Salesforce Sans"/>
                <a:ea typeface="Salesforce Sans"/>
                <a:cs typeface="Salesforce Sans"/>
                <a:sym typeface="Salesforce Sans"/>
              </a:endParaRPr>
            </a:p>
          </p:txBody>
        </p:sp>
        <p:sp>
          <p:nvSpPr>
            <p:cNvPr id="325" name="Google Shape;325;p20"/>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326" name="Google Shape;326;p20"/>
            <p:cNvSpPr txBox="1"/>
            <p:nvPr/>
          </p:nvSpPr>
          <p:spPr>
            <a:xfrm>
              <a:off x="421240" y="968234"/>
              <a:ext cx="6161100" cy="386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rgbClr val="032D60"/>
                  </a:solidFill>
                  <a:latin typeface="Salesforce Sans"/>
                  <a:ea typeface="Salesforce Sans"/>
                  <a:cs typeface="Salesforce Sans"/>
                  <a:sym typeface="Salesforce Sans"/>
                </a:rPr>
                <a:t>Order on Behalf Process Flow</a:t>
              </a:r>
              <a:endParaRPr sz="1200">
                <a:solidFill>
                  <a:srgbClr val="032D60"/>
                </a:solidFill>
                <a:latin typeface="Salesforce Sans"/>
                <a:ea typeface="Salesforce Sans"/>
                <a:cs typeface="Salesforce Sans"/>
                <a:sym typeface="Salesforce Sans"/>
              </a:endParaRPr>
            </a:p>
          </p:txBody>
        </p:sp>
      </p:grpSp>
      <p:sp>
        <p:nvSpPr>
          <p:cNvPr id="327" name="Google Shape;327;p20"/>
          <p:cNvSpPr txBox="1"/>
          <p:nvPr/>
        </p:nvSpPr>
        <p:spPr>
          <a:xfrm>
            <a:off x="685800"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Website</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Mobile App</a:t>
            </a:r>
            <a:endParaRPr sz="700">
              <a:solidFill>
                <a:srgbClr val="FFFFFF"/>
              </a:solidFill>
              <a:latin typeface="Salesforce Sans"/>
              <a:ea typeface="Salesforce Sans"/>
              <a:cs typeface="Salesforce Sans"/>
              <a:sym typeface="Salesforce Sans"/>
            </a:endParaRPr>
          </a:p>
        </p:txBody>
      </p:sp>
      <p:sp>
        <p:nvSpPr>
          <p:cNvPr id="328" name="Google Shape;328;p20"/>
          <p:cNvSpPr txBox="1"/>
          <p:nvPr/>
        </p:nvSpPr>
        <p:spPr>
          <a:xfrm>
            <a:off x="707663" y="4695575"/>
            <a:ext cx="10134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Content Management</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ERP System</a:t>
            </a:r>
            <a:endParaRPr sz="700">
              <a:solidFill>
                <a:srgbClr val="FFFFFF"/>
              </a:solidFill>
              <a:latin typeface="Salesforce Sans"/>
              <a:ea typeface="Salesforce Sans"/>
              <a:cs typeface="Salesforce Sans"/>
              <a:sym typeface="Salesforce Sans"/>
            </a:endParaRPr>
          </a:p>
        </p:txBody>
      </p:sp>
      <p:sp>
        <p:nvSpPr>
          <p:cNvPr id="329" name="Google Shape;329;p20"/>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30" name="Google Shape;330;p20"/>
          <p:cNvGrpSpPr/>
          <p:nvPr/>
        </p:nvGrpSpPr>
        <p:grpSpPr>
          <a:xfrm>
            <a:off x="2324245" y="1592113"/>
            <a:ext cx="4202890" cy="323968"/>
            <a:chOff x="5213891" y="4855983"/>
            <a:chExt cx="2971500" cy="972000"/>
          </a:xfrm>
        </p:grpSpPr>
        <p:cxnSp>
          <p:nvCxnSpPr>
            <p:cNvPr id="331" name="Google Shape;331;p20"/>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332" name="Google Shape;332;p20"/>
            <p:cNvSpPr/>
            <p:nvPr/>
          </p:nvSpPr>
          <p:spPr>
            <a:xfrm>
              <a:off x="5805342" y="4855983"/>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333" name="Google Shape;333;p20"/>
            <p:cNvSpPr txBox="1"/>
            <p:nvPr/>
          </p:nvSpPr>
          <p:spPr>
            <a:xfrm>
              <a:off x="5998677" y="5203376"/>
              <a:ext cx="14019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114300" lvl="0" marL="152400" rtl="0" algn="ctr">
                <a:spcBef>
                  <a:spcPts val="0"/>
                </a:spcBef>
                <a:spcAft>
                  <a:spcPts val="0"/>
                </a:spcAft>
                <a:buClr>
                  <a:srgbClr val="2E2E2E"/>
                </a:buClr>
                <a:buSzPts val="600"/>
                <a:buFont typeface="Salesforce Sans"/>
                <a:buAutoNum type="arabicPeriod"/>
              </a:pPr>
              <a:r>
                <a:rPr b="1" lang="en" sz="600">
                  <a:solidFill>
                    <a:srgbClr val="2E2E2E"/>
                  </a:solidFill>
                  <a:latin typeface="Salesforce Sans"/>
                  <a:ea typeface="Salesforce Sans"/>
                  <a:cs typeface="Salesforce Sans"/>
                  <a:sym typeface="Salesforce Sans"/>
                </a:rPr>
                <a:t>Customer initiates order request from web shop</a:t>
              </a:r>
              <a:endParaRPr b="1" sz="600">
                <a:solidFill>
                  <a:srgbClr val="2E2E2E"/>
                </a:solidFill>
                <a:latin typeface="Salesforce Sans"/>
                <a:ea typeface="Salesforce Sans"/>
                <a:cs typeface="Salesforce Sans"/>
                <a:sym typeface="Salesforce Sans"/>
              </a:endParaRPr>
            </a:p>
          </p:txBody>
        </p:sp>
      </p:grpSp>
      <p:grpSp>
        <p:nvGrpSpPr>
          <p:cNvPr id="334" name="Google Shape;334;p20"/>
          <p:cNvGrpSpPr/>
          <p:nvPr/>
        </p:nvGrpSpPr>
        <p:grpSpPr>
          <a:xfrm>
            <a:off x="544426" y="1857605"/>
            <a:ext cx="1532903" cy="2617521"/>
            <a:chOff x="910192" y="2601274"/>
            <a:chExt cx="3884700" cy="6950400"/>
          </a:xfrm>
        </p:grpSpPr>
        <p:sp>
          <p:nvSpPr>
            <p:cNvPr id="335" name="Google Shape;335;p20"/>
            <p:cNvSpPr/>
            <p:nvPr/>
          </p:nvSpPr>
          <p:spPr>
            <a:xfrm>
              <a:off x="910192" y="2601274"/>
              <a:ext cx="3884700" cy="6950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36" name="Google Shape;336;p20"/>
            <p:cNvSpPr txBox="1"/>
            <p:nvPr/>
          </p:nvSpPr>
          <p:spPr>
            <a:xfrm>
              <a:off x="2080491" y="3036743"/>
              <a:ext cx="2034300" cy="36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CC Storefront</a:t>
              </a:r>
              <a:endParaRPr b="1" sz="900">
                <a:latin typeface="Salesforce Sans"/>
                <a:ea typeface="Salesforce Sans"/>
                <a:cs typeface="Salesforce Sans"/>
                <a:sym typeface="Salesforce Sans"/>
              </a:endParaRPr>
            </a:p>
          </p:txBody>
        </p:sp>
        <p:sp>
          <p:nvSpPr>
            <p:cNvPr id="337" name="Google Shape;337;p20"/>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338" name="Google Shape;338;p20"/>
          <p:cNvPicPr preferRelativeResize="0"/>
          <p:nvPr/>
        </p:nvPicPr>
        <p:blipFill rotWithShape="1">
          <a:blip r:embed="rId4">
            <a:alphaModFix/>
          </a:blip>
          <a:srcRect b="0" l="0" r="0" t="0"/>
          <a:stretch/>
        </p:blipFill>
        <p:spPr>
          <a:xfrm>
            <a:off x="399190" y="1329918"/>
            <a:ext cx="243840" cy="243840"/>
          </a:xfrm>
          <a:prstGeom prst="rect">
            <a:avLst/>
          </a:prstGeom>
          <a:noFill/>
          <a:ln>
            <a:noFill/>
          </a:ln>
        </p:spPr>
      </p:pic>
      <p:grpSp>
        <p:nvGrpSpPr>
          <p:cNvPr id="339" name="Google Shape;339;p20"/>
          <p:cNvGrpSpPr/>
          <p:nvPr/>
        </p:nvGrpSpPr>
        <p:grpSpPr>
          <a:xfrm>
            <a:off x="6527443" y="1229697"/>
            <a:ext cx="2033017" cy="3617930"/>
            <a:chOff x="1885436" y="2347099"/>
            <a:chExt cx="5465100" cy="9168600"/>
          </a:xfrm>
        </p:grpSpPr>
        <p:sp>
          <p:nvSpPr>
            <p:cNvPr id="340" name="Google Shape;340;p20"/>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41" name="Google Shape;341;p20"/>
            <p:cNvSpPr txBox="1"/>
            <p:nvPr/>
          </p:nvSpPr>
          <p:spPr>
            <a:xfrm>
              <a:off x="3131068" y="2732605"/>
              <a:ext cx="38844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Cloud</a:t>
              </a:r>
              <a:endParaRPr b="1" sz="900">
                <a:latin typeface="Salesforce Sans"/>
                <a:ea typeface="Salesforce Sans"/>
                <a:cs typeface="Salesforce Sans"/>
                <a:sym typeface="Salesforce Sans"/>
              </a:endParaRPr>
            </a:p>
          </p:txBody>
        </p:sp>
      </p:grpSp>
      <p:sp>
        <p:nvSpPr>
          <p:cNvPr id="342" name="Google Shape;342;p20"/>
          <p:cNvSpPr/>
          <p:nvPr/>
        </p:nvSpPr>
        <p:spPr>
          <a:xfrm>
            <a:off x="7012283" y="1573760"/>
            <a:ext cx="1533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43" name="Google Shape;343;p20"/>
          <p:cNvGrpSpPr/>
          <p:nvPr/>
        </p:nvGrpSpPr>
        <p:grpSpPr>
          <a:xfrm>
            <a:off x="6779941" y="1857839"/>
            <a:ext cx="1532749" cy="2618113"/>
            <a:chOff x="9431112" y="4317259"/>
            <a:chExt cx="4598708" cy="8227884"/>
          </a:xfrm>
        </p:grpSpPr>
        <p:grpSp>
          <p:nvGrpSpPr>
            <p:cNvPr id="344" name="Google Shape;344;p20"/>
            <p:cNvGrpSpPr/>
            <p:nvPr/>
          </p:nvGrpSpPr>
          <p:grpSpPr>
            <a:xfrm>
              <a:off x="9431112" y="4317259"/>
              <a:ext cx="4598708" cy="8227884"/>
              <a:chOff x="910192" y="2601274"/>
              <a:chExt cx="3884700" cy="6950400"/>
            </a:xfrm>
          </p:grpSpPr>
          <p:sp>
            <p:nvSpPr>
              <p:cNvPr id="345" name="Google Shape;345;p20"/>
              <p:cNvSpPr/>
              <p:nvPr/>
            </p:nvSpPr>
            <p:spPr>
              <a:xfrm>
                <a:off x="910192" y="2601274"/>
                <a:ext cx="3884700" cy="6950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46" name="Google Shape;346;p20"/>
              <p:cNvSpPr txBox="1"/>
              <p:nvPr/>
            </p:nvSpPr>
            <p:spPr>
              <a:xfrm>
                <a:off x="2080491" y="3036750"/>
                <a:ext cx="2254200" cy="36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Console</a:t>
                </a:r>
                <a:endParaRPr b="1" sz="900">
                  <a:latin typeface="Salesforce Sans"/>
                  <a:ea typeface="Salesforce Sans"/>
                  <a:cs typeface="Salesforce Sans"/>
                  <a:sym typeface="Salesforce Sans"/>
                </a:endParaRPr>
              </a:p>
            </p:txBody>
          </p:sp>
          <p:sp>
            <p:nvSpPr>
              <p:cNvPr id="347" name="Google Shape;347;p20"/>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348" name="Google Shape;348;p20"/>
            <p:cNvPicPr preferRelativeResize="0"/>
            <p:nvPr/>
          </p:nvPicPr>
          <p:blipFill rotWithShape="1">
            <a:blip r:embed="rId5">
              <a:alphaModFix/>
            </a:blip>
            <a:srcRect b="0" l="0" r="0" t="0"/>
            <a:stretch/>
          </p:blipFill>
          <p:spPr>
            <a:xfrm>
              <a:off x="9758112" y="4596477"/>
              <a:ext cx="731520" cy="731520"/>
            </a:xfrm>
            <a:prstGeom prst="rect">
              <a:avLst/>
            </a:prstGeom>
            <a:noFill/>
            <a:ln>
              <a:noFill/>
            </a:ln>
          </p:spPr>
        </p:pic>
      </p:grpSp>
      <p:grpSp>
        <p:nvGrpSpPr>
          <p:cNvPr id="349" name="Google Shape;349;p20"/>
          <p:cNvGrpSpPr/>
          <p:nvPr/>
        </p:nvGrpSpPr>
        <p:grpSpPr>
          <a:xfrm>
            <a:off x="2327116" y="2851330"/>
            <a:ext cx="4202890" cy="323968"/>
            <a:chOff x="5213891" y="4855983"/>
            <a:chExt cx="2971500" cy="972000"/>
          </a:xfrm>
        </p:grpSpPr>
        <p:cxnSp>
          <p:nvCxnSpPr>
            <p:cNvPr id="350" name="Google Shape;350;p20"/>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351" name="Google Shape;351;p20"/>
            <p:cNvSpPr/>
            <p:nvPr/>
          </p:nvSpPr>
          <p:spPr>
            <a:xfrm>
              <a:off x="5805342" y="4855983"/>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352" name="Google Shape;352;p20"/>
            <p:cNvSpPr txBox="1"/>
            <p:nvPr/>
          </p:nvSpPr>
          <p:spPr>
            <a:xfrm>
              <a:off x="5998677" y="5203376"/>
              <a:ext cx="14019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2.  Agent places order on Customer’s behalf</a:t>
              </a:r>
              <a:endParaRPr b="1" sz="600">
                <a:solidFill>
                  <a:srgbClr val="2E2E2E"/>
                </a:solidFill>
                <a:latin typeface="Salesforce Sans"/>
                <a:ea typeface="Salesforce Sans"/>
                <a:cs typeface="Salesforce Sans"/>
                <a:sym typeface="Salesforce Sans"/>
              </a:endParaRPr>
            </a:p>
          </p:txBody>
        </p:sp>
      </p:grpSp>
      <p:grpSp>
        <p:nvGrpSpPr>
          <p:cNvPr id="353" name="Google Shape;353;p20"/>
          <p:cNvGrpSpPr/>
          <p:nvPr/>
        </p:nvGrpSpPr>
        <p:grpSpPr>
          <a:xfrm>
            <a:off x="2327116" y="4250796"/>
            <a:ext cx="4202890" cy="323968"/>
            <a:chOff x="5213891" y="4855983"/>
            <a:chExt cx="2971500" cy="972000"/>
          </a:xfrm>
        </p:grpSpPr>
        <p:cxnSp>
          <p:nvCxnSpPr>
            <p:cNvPr id="354" name="Google Shape;354;p20"/>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355" name="Google Shape;355;p20"/>
            <p:cNvSpPr/>
            <p:nvPr/>
          </p:nvSpPr>
          <p:spPr>
            <a:xfrm>
              <a:off x="5805342" y="4855983"/>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356" name="Google Shape;356;p20"/>
            <p:cNvSpPr txBox="1"/>
            <p:nvPr/>
          </p:nvSpPr>
          <p:spPr>
            <a:xfrm>
              <a:off x="5998677" y="5203376"/>
              <a:ext cx="1401900" cy="2772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600">
                  <a:solidFill>
                    <a:srgbClr val="2E2E2E"/>
                  </a:solidFill>
                  <a:latin typeface="Salesforce Sans"/>
                  <a:ea typeface="Salesforce Sans"/>
                  <a:cs typeface="Salesforce Sans"/>
                  <a:sym typeface="Salesforce Sans"/>
                </a:rPr>
                <a:t>3.  Agent confirms order status with customer</a:t>
              </a:r>
              <a:endParaRPr b="1" sz="600">
                <a:solidFill>
                  <a:srgbClr val="2E2E2E"/>
                </a:solidFill>
                <a:latin typeface="Salesforce Sans"/>
                <a:ea typeface="Salesforce Sans"/>
                <a:cs typeface="Salesforce Sans"/>
                <a:sym typeface="Salesforce Sans"/>
              </a:endParaRPr>
            </a:p>
          </p:txBody>
        </p:sp>
      </p:grpSp>
      <p:pic>
        <p:nvPicPr>
          <p:cNvPr id="357" name="Google Shape;357;p20"/>
          <p:cNvPicPr preferRelativeResize="0"/>
          <p:nvPr/>
        </p:nvPicPr>
        <p:blipFill rotWithShape="1">
          <a:blip r:embed="rId6">
            <a:alphaModFix/>
          </a:blip>
          <a:srcRect b="0" l="0" r="0" t="0"/>
          <a:stretch/>
        </p:blipFill>
        <p:spPr>
          <a:xfrm>
            <a:off x="6663349" y="1329914"/>
            <a:ext cx="243840" cy="243840"/>
          </a:xfrm>
          <a:prstGeom prst="rect">
            <a:avLst/>
          </a:prstGeom>
          <a:noFill/>
          <a:ln>
            <a:noFill/>
          </a:ln>
        </p:spPr>
      </p:pic>
      <p:pic>
        <p:nvPicPr>
          <p:cNvPr id="358" name="Google Shape;358;p20"/>
          <p:cNvPicPr preferRelativeResize="0"/>
          <p:nvPr/>
        </p:nvPicPr>
        <p:blipFill rotWithShape="1">
          <a:blip r:embed="rId7">
            <a:alphaModFix/>
          </a:blip>
          <a:srcRect b="0" l="0" r="0" t="0"/>
          <a:stretch/>
        </p:blipFill>
        <p:spPr>
          <a:xfrm>
            <a:off x="5227318" y="232423"/>
            <a:ext cx="213360" cy="213360"/>
          </a:xfrm>
          <a:prstGeom prst="rect">
            <a:avLst/>
          </a:prstGeom>
          <a:noFill/>
          <a:ln>
            <a:noFill/>
          </a:ln>
        </p:spPr>
      </p:pic>
      <p:pic>
        <p:nvPicPr>
          <p:cNvPr id="359" name="Google Shape;359;p20"/>
          <p:cNvPicPr preferRelativeResize="0"/>
          <p:nvPr/>
        </p:nvPicPr>
        <p:blipFill>
          <a:blip r:embed="rId8">
            <a:alphaModFix/>
          </a:blip>
          <a:stretch>
            <a:fillRect/>
          </a:stretch>
        </p:blipFill>
        <p:spPr>
          <a:xfrm>
            <a:off x="5172000" y="521225"/>
            <a:ext cx="324000" cy="324000"/>
          </a:xfrm>
          <a:prstGeom prst="rect">
            <a:avLst/>
          </a:prstGeom>
          <a:noFill/>
          <a:ln>
            <a:noFill/>
          </a:ln>
        </p:spPr>
      </p:pic>
      <p:pic>
        <p:nvPicPr>
          <p:cNvPr id="360" name="Google Shape;360;p20"/>
          <p:cNvPicPr preferRelativeResize="0"/>
          <p:nvPr/>
        </p:nvPicPr>
        <p:blipFill>
          <a:blip r:embed="rId9">
            <a:alphaModFix/>
          </a:blip>
          <a:stretch>
            <a:fillRect/>
          </a:stretch>
        </p:blipFill>
        <p:spPr>
          <a:xfrm>
            <a:off x="6147358" y="177104"/>
            <a:ext cx="324000" cy="324000"/>
          </a:xfrm>
          <a:prstGeom prst="rect">
            <a:avLst/>
          </a:prstGeom>
          <a:noFill/>
          <a:ln>
            <a:noFill/>
          </a:ln>
        </p:spPr>
      </p:pic>
      <p:pic>
        <p:nvPicPr>
          <p:cNvPr id="361" name="Google Shape;361;p20"/>
          <p:cNvPicPr preferRelativeResize="0"/>
          <p:nvPr/>
        </p:nvPicPr>
        <p:blipFill>
          <a:blip r:embed="rId10">
            <a:alphaModFix/>
          </a:blip>
          <a:stretch>
            <a:fillRect/>
          </a:stretch>
        </p:blipFill>
        <p:spPr>
          <a:xfrm>
            <a:off x="6147358" y="501099"/>
            <a:ext cx="324000" cy="324000"/>
          </a:xfrm>
          <a:prstGeom prst="rect">
            <a:avLst/>
          </a:prstGeom>
          <a:noFill/>
          <a:ln>
            <a:noFill/>
          </a:ln>
        </p:spPr>
      </p:pic>
      <p:pic>
        <p:nvPicPr>
          <p:cNvPr id="362" name="Google Shape;362;p20"/>
          <p:cNvPicPr preferRelativeResize="0"/>
          <p:nvPr/>
        </p:nvPicPr>
        <p:blipFill rotWithShape="1">
          <a:blip r:embed="rId11">
            <a:alphaModFix/>
          </a:blip>
          <a:srcRect b="0" l="0" r="0" t="0"/>
          <a:stretch/>
        </p:blipFill>
        <p:spPr>
          <a:xfrm>
            <a:off x="7178041" y="232421"/>
            <a:ext cx="213360" cy="213360"/>
          </a:xfrm>
          <a:prstGeom prst="rect">
            <a:avLst/>
          </a:prstGeom>
          <a:noFill/>
          <a:ln>
            <a:noFill/>
          </a:ln>
        </p:spPr>
      </p:pic>
      <p:pic>
        <p:nvPicPr>
          <p:cNvPr id="363" name="Google Shape;363;p20"/>
          <p:cNvPicPr preferRelativeResize="0"/>
          <p:nvPr/>
        </p:nvPicPr>
        <p:blipFill rotWithShape="1">
          <a:blip r:embed="rId12">
            <a:alphaModFix/>
          </a:blip>
          <a:srcRect b="0" l="0" r="0" t="0"/>
          <a:stretch/>
        </p:blipFill>
        <p:spPr>
          <a:xfrm>
            <a:off x="7178040" y="576544"/>
            <a:ext cx="213360" cy="213360"/>
          </a:xfrm>
          <a:prstGeom prst="rect">
            <a:avLst/>
          </a:prstGeom>
          <a:noFill/>
          <a:ln>
            <a:noFill/>
          </a:ln>
        </p:spPr>
      </p:pic>
      <p:sp>
        <p:nvSpPr>
          <p:cNvPr id="364" name="Google Shape;364;p20"/>
          <p:cNvSpPr txBox="1"/>
          <p:nvPr/>
        </p:nvSpPr>
        <p:spPr>
          <a:xfrm>
            <a:off x="5486396" y="2698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 Bot</a:t>
            </a:r>
            <a:endParaRPr sz="500">
              <a:latin typeface="Proxima Nova"/>
              <a:ea typeface="Proxima Nova"/>
              <a:cs typeface="Proxima Nova"/>
              <a:sym typeface="Proxima Nova"/>
            </a:endParaRPr>
          </a:p>
        </p:txBody>
      </p:sp>
      <p:sp>
        <p:nvSpPr>
          <p:cNvPr id="365" name="Google Shape;365;p20"/>
          <p:cNvSpPr txBox="1"/>
          <p:nvPr/>
        </p:nvSpPr>
        <p:spPr>
          <a:xfrm>
            <a:off x="5486396" y="600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Live Chat</a:t>
            </a:r>
            <a:endParaRPr sz="500">
              <a:latin typeface="Proxima Nova"/>
              <a:ea typeface="Proxima Nova"/>
              <a:cs typeface="Proxima Nova"/>
              <a:sym typeface="Proxima Nova"/>
            </a:endParaRPr>
          </a:p>
        </p:txBody>
      </p:sp>
      <p:sp>
        <p:nvSpPr>
          <p:cNvPr id="366" name="Google Shape;366;p20"/>
          <p:cNvSpPr txBox="1"/>
          <p:nvPr/>
        </p:nvSpPr>
        <p:spPr>
          <a:xfrm>
            <a:off x="6480146" y="231355"/>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Case Management</a:t>
            </a:r>
            <a:endParaRPr sz="500">
              <a:latin typeface="Proxima Nova"/>
              <a:ea typeface="Proxima Nova"/>
              <a:cs typeface="Proxima Nova"/>
              <a:sym typeface="Proxima Nova"/>
            </a:endParaRPr>
          </a:p>
        </p:txBody>
      </p:sp>
      <p:sp>
        <p:nvSpPr>
          <p:cNvPr id="367" name="Google Shape;367;p20"/>
          <p:cNvSpPr txBox="1"/>
          <p:nvPr/>
        </p:nvSpPr>
        <p:spPr>
          <a:xfrm>
            <a:off x="6476996" y="600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Web Form</a:t>
            </a:r>
            <a:endParaRPr sz="500">
              <a:latin typeface="Proxima Nova"/>
              <a:ea typeface="Proxima Nova"/>
              <a:cs typeface="Proxima Nova"/>
              <a:sym typeface="Proxima Nova"/>
            </a:endParaRPr>
          </a:p>
        </p:txBody>
      </p:sp>
      <p:sp>
        <p:nvSpPr>
          <p:cNvPr id="368" name="Google Shape;368;p20"/>
          <p:cNvSpPr txBox="1"/>
          <p:nvPr/>
        </p:nvSpPr>
        <p:spPr>
          <a:xfrm>
            <a:off x="7419950" y="231358"/>
            <a:ext cx="7116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Computer-Telephony Integration (CTI)</a:t>
            </a:r>
            <a:endParaRPr sz="500">
              <a:latin typeface="Proxima Nova"/>
              <a:ea typeface="Proxima Nova"/>
              <a:cs typeface="Proxima Nova"/>
              <a:sym typeface="Proxima Nova"/>
            </a:endParaRPr>
          </a:p>
        </p:txBody>
      </p:sp>
      <p:sp>
        <p:nvSpPr>
          <p:cNvPr id="369" name="Google Shape;369;p20"/>
          <p:cNvSpPr txBox="1"/>
          <p:nvPr/>
        </p:nvSpPr>
        <p:spPr>
          <a:xfrm>
            <a:off x="7442196" y="600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Phone</a:t>
            </a:r>
            <a:endParaRPr sz="500">
              <a:latin typeface="Proxima Nova"/>
              <a:ea typeface="Proxima Nova"/>
              <a:cs typeface="Proxima Nova"/>
              <a:sym typeface="Proxima Nova"/>
            </a:endParaRPr>
          </a:p>
        </p:txBody>
      </p:sp>
      <p:pic>
        <p:nvPicPr>
          <p:cNvPr id="370" name="Google Shape;370;p20"/>
          <p:cNvPicPr preferRelativeResize="0"/>
          <p:nvPr/>
        </p:nvPicPr>
        <p:blipFill rotWithShape="1">
          <a:blip r:embed="rId13">
            <a:alphaModFix/>
          </a:blip>
          <a:srcRect b="0" l="0" r="0" t="0"/>
          <a:stretch/>
        </p:blipFill>
        <p:spPr>
          <a:xfrm>
            <a:off x="643037" y="1939023"/>
            <a:ext cx="243840" cy="243840"/>
          </a:xfrm>
          <a:prstGeom prst="rect">
            <a:avLst/>
          </a:prstGeom>
          <a:noFill/>
          <a:ln>
            <a:noFill/>
          </a:ln>
        </p:spPr>
      </p:pic>
      <p:pic>
        <p:nvPicPr>
          <p:cNvPr id="371" name="Google Shape;371;p20"/>
          <p:cNvPicPr preferRelativeResize="0"/>
          <p:nvPr/>
        </p:nvPicPr>
        <p:blipFill rotWithShape="1">
          <a:blip r:embed="rId12">
            <a:alphaModFix/>
          </a:blip>
          <a:srcRect b="0" l="0" r="0" t="0"/>
          <a:stretch/>
        </p:blipFill>
        <p:spPr>
          <a:xfrm>
            <a:off x="707665" y="4160511"/>
            <a:ext cx="213360" cy="213360"/>
          </a:xfrm>
          <a:prstGeom prst="rect">
            <a:avLst/>
          </a:prstGeom>
          <a:noFill/>
          <a:ln>
            <a:noFill/>
          </a:ln>
        </p:spPr>
      </p:pic>
      <p:pic>
        <p:nvPicPr>
          <p:cNvPr id="372" name="Google Shape;372;p20"/>
          <p:cNvPicPr preferRelativeResize="0"/>
          <p:nvPr/>
        </p:nvPicPr>
        <p:blipFill>
          <a:blip r:embed="rId8">
            <a:alphaModFix/>
          </a:blip>
          <a:stretch>
            <a:fillRect/>
          </a:stretch>
        </p:blipFill>
        <p:spPr>
          <a:xfrm>
            <a:off x="1052367" y="4105192"/>
            <a:ext cx="324000" cy="324000"/>
          </a:xfrm>
          <a:prstGeom prst="rect">
            <a:avLst/>
          </a:prstGeom>
          <a:noFill/>
          <a:ln>
            <a:noFill/>
          </a:ln>
        </p:spPr>
      </p:pic>
      <p:pic>
        <p:nvPicPr>
          <p:cNvPr id="373" name="Google Shape;373;p20"/>
          <p:cNvPicPr preferRelativeResize="0"/>
          <p:nvPr/>
        </p:nvPicPr>
        <p:blipFill>
          <a:blip r:embed="rId10">
            <a:alphaModFix/>
          </a:blip>
          <a:stretch>
            <a:fillRect/>
          </a:stretch>
        </p:blipFill>
        <p:spPr>
          <a:xfrm>
            <a:off x="1507712" y="4105190"/>
            <a:ext cx="324000" cy="324000"/>
          </a:xfrm>
          <a:prstGeom prst="rect">
            <a:avLst/>
          </a:prstGeom>
          <a:noFill/>
          <a:ln>
            <a:noFill/>
          </a:ln>
        </p:spPr>
      </p:pic>
      <p:pic>
        <p:nvPicPr>
          <p:cNvPr id="374" name="Google Shape;374;p20"/>
          <p:cNvPicPr preferRelativeResize="0"/>
          <p:nvPr/>
        </p:nvPicPr>
        <p:blipFill>
          <a:blip r:embed="rId8">
            <a:alphaModFix/>
          </a:blip>
          <a:stretch>
            <a:fillRect/>
          </a:stretch>
        </p:blipFill>
        <p:spPr>
          <a:xfrm>
            <a:off x="7381800" y="4105192"/>
            <a:ext cx="324000" cy="324000"/>
          </a:xfrm>
          <a:prstGeom prst="rect">
            <a:avLst/>
          </a:prstGeom>
          <a:noFill/>
          <a:ln>
            <a:noFill/>
          </a:ln>
        </p:spPr>
      </p:pic>
      <p:pic>
        <p:nvPicPr>
          <p:cNvPr id="375" name="Google Shape;375;p20"/>
          <p:cNvPicPr preferRelativeResize="0"/>
          <p:nvPr/>
        </p:nvPicPr>
        <p:blipFill rotWithShape="1">
          <a:blip r:embed="rId7">
            <a:alphaModFix/>
          </a:blip>
          <a:srcRect b="0" l="0" r="0" t="0"/>
          <a:stretch/>
        </p:blipFill>
        <p:spPr>
          <a:xfrm>
            <a:off x="7012284" y="4174761"/>
            <a:ext cx="213360" cy="213360"/>
          </a:xfrm>
          <a:prstGeom prst="rect">
            <a:avLst/>
          </a:prstGeom>
          <a:noFill/>
          <a:ln>
            <a:noFill/>
          </a:ln>
        </p:spPr>
      </p:pic>
      <p:pic>
        <p:nvPicPr>
          <p:cNvPr id="376" name="Google Shape;376;p20"/>
          <p:cNvPicPr preferRelativeResize="0"/>
          <p:nvPr/>
        </p:nvPicPr>
        <p:blipFill>
          <a:blip r:embed="rId9">
            <a:alphaModFix/>
          </a:blip>
          <a:stretch>
            <a:fillRect/>
          </a:stretch>
        </p:blipFill>
        <p:spPr>
          <a:xfrm>
            <a:off x="7861958" y="4119438"/>
            <a:ext cx="324000" cy="324000"/>
          </a:xfrm>
          <a:prstGeom prst="rect">
            <a:avLst/>
          </a:prstGeom>
          <a:noFill/>
          <a:ln>
            <a:noFill/>
          </a:ln>
        </p:spPr>
      </p:pic>
      <p:pic>
        <p:nvPicPr>
          <p:cNvPr id="377" name="Google Shape;377;p20"/>
          <p:cNvPicPr preferRelativeResize="0"/>
          <p:nvPr/>
        </p:nvPicPr>
        <p:blipFill rotWithShape="1">
          <a:blip r:embed="rId11">
            <a:alphaModFix/>
          </a:blip>
          <a:srcRect b="0" l="0" r="0" t="0"/>
          <a:stretch/>
        </p:blipFill>
        <p:spPr>
          <a:xfrm>
            <a:off x="7437120" y="4549555"/>
            <a:ext cx="213360" cy="2133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21"/>
          <p:cNvGrpSpPr/>
          <p:nvPr/>
        </p:nvGrpSpPr>
        <p:grpSpPr>
          <a:xfrm>
            <a:off x="291630" y="1229697"/>
            <a:ext cx="2033017" cy="2817681"/>
            <a:chOff x="1885443" y="2347098"/>
            <a:chExt cx="5465100" cy="7140600"/>
          </a:xfrm>
        </p:grpSpPr>
        <p:sp>
          <p:nvSpPr>
            <p:cNvPr id="383" name="Google Shape;383;p21"/>
            <p:cNvSpPr/>
            <p:nvPr/>
          </p:nvSpPr>
          <p:spPr>
            <a:xfrm>
              <a:off x="1885443" y="2347098"/>
              <a:ext cx="5465100" cy="7140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384" name="Google Shape;384;p21"/>
            <p:cNvSpPr txBox="1"/>
            <p:nvPr/>
          </p:nvSpPr>
          <p:spPr>
            <a:xfrm>
              <a:off x="3131068" y="2732605"/>
              <a:ext cx="38844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Commerce Cloud</a:t>
              </a:r>
              <a:endParaRPr b="1" sz="900">
                <a:latin typeface="Salesforce Sans"/>
                <a:ea typeface="Salesforce Sans"/>
                <a:cs typeface="Salesforce Sans"/>
                <a:sym typeface="Salesforce Sans"/>
              </a:endParaRPr>
            </a:p>
          </p:txBody>
        </p:sp>
      </p:grpSp>
      <p:sp>
        <p:nvSpPr>
          <p:cNvPr id="385" name="Google Shape;385;p21"/>
          <p:cNvSpPr/>
          <p:nvPr/>
        </p:nvSpPr>
        <p:spPr>
          <a:xfrm>
            <a:off x="776467" y="1573760"/>
            <a:ext cx="1533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6" name="Google Shape;386;p21"/>
          <p:cNvSpPr/>
          <p:nvPr/>
        </p:nvSpPr>
        <p:spPr>
          <a:xfrm>
            <a:off x="7332612" y="2760726"/>
            <a:ext cx="271200" cy="271200"/>
          </a:xfrm>
          <a:prstGeom prst="ellipse">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87" name="Google Shape;387;p21"/>
          <p:cNvGrpSpPr/>
          <p:nvPr/>
        </p:nvGrpSpPr>
        <p:grpSpPr>
          <a:xfrm>
            <a:off x="25700" y="0"/>
            <a:ext cx="9144000" cy="997673"/>
            <a:chOff x="0" y="0"/>
            <a:chExt cx="18288000" cy="2088931"/>
          </a:xfrm>
        </p:grpSpPr>
        <p:sp>
          <p:nvSpPr>
            <p:cNvPr id="388" name="Google Shape;388;p21"/>
            <p:cNvSpPr/>
            <p:nvPr/>
          </p:nvSpPr>
          <p:spPr>
            <a:xfrm>
              <a:off x="6376525" y="913050"/>
              <a:ext cx="2751300" cy="100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89" name="Google Shape;389;p21"/>
            <p:cNvPicPr preferRelativeResize="0"/>
            <p:nvPr/>
          </p:nvPicPr>
          <p:blipFill>
            <a:blip r:embed="rId3">
              <a:alphaModFix/>
            </a:blip>
            <a:stretch>
              <a:fillRect/>
            </a:stretch>
          </p:blipFill>
          <p:spPr>
            <a:xfrm>
              <a:off x="0" y="0"/>
              <a:ext cx="18288000" cy="2066267"/>
            </a:xfrm>
            <a:prstGeom prst="rect">
              <a:avLst/>
            </a:prstGeom>
            <a:noFill/>
            <a:ln>
              <a:noFill/>
            </a:ln>
          </p:spPr>
        </p:pic>
        <p:sp>
          <p:nvSpPr>
            <p:cNvPr id="390" name="Google Shape;390;p21"/>
            <p:cNvSpPr txBox="1"/>
            <p:nvPr/>
          </p:nvSpPr>
          <p:spPr>
            <a:xfrm>
              <a:off x="421250" y="1450830"/>
              <a:ext cx="6385500" cy="638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600">
                  <a:solidFill>
                    <a:schemeClr val="dk1"/>
                  </a:solidFill>
                  <a:latin typeface="Salesforce Sans"/>
                  <a:ea typeface="Salesforce Sans"/>
                  <a:cs typeface="Salesforce Sans"/>
                  <a:sym typeface="Salesforce Sans"/>
                </a:rPr>
                <a:t>This Level 4 Marketing, Strategy, and Sales diagram shows a portion of the overall order on behalf of (OOBO) process with the finest-grain details.</a:t>
              </a:r>
              <a:endParaRPr sz="600">
                <a:solidFill>
                  <a:schemeClr val="dk1"/>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t/>
              </a:r>
              <a:endParaRPr sz="600">
                <a:solidFill>
                  <a:srgbClr val="032D60"/>
                </a:solidFill>
                <a:latin typeface="Salesforce Sans"/>
                <a:ea typeface="Salesforce Sans"/>
                <a:cs typeface="Salesforce Sans"/>
                <a:sym typeface="Salesforce Sans"/>
              </a:endParaRPr>
            </a:p>
          </p:txBody>
        </p:sp>
        <p:sp>
          <p:nvSpPr>
            <p:cNvPr id="391" name="Google Shape;391;p21"/>
            <p:cNvSpPr/>
            <p:nvPr/>
          </p:nvSpPr>
          <p:spPr>
            <a:xfrm>
              <a:off x="454075" y="313150"/>
              <a:ext cx="1279500" cy="369300"/>
            </a:xfrm>
            <a:prstGeom prst="rect">
              <a:avLst/>
            </a:prstGeom>
            <a:solidFill>
              <a:srgbClr val="FD729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sz="600"/>
                <a:t>Your Logo Here</a:t>
              </a:r>
              <a:endParaRPr sz="600"/>
            </a:p>
          </p:txBody>
        </p:sp>
        <p:sp>
          <p:nvSpPr>
            <p:cNvPr id="392" name="Google Shape;392;p21"/>
            <p:cNvSpPr txBox="1"/>
            <p:nvPr/>
          </p:nvSpPr>
          <p:spPr>
            <a:xfrm>
              <a:off x="421240" y="968234"/>
              <a:ext cx="6161100" cy="773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Salesforce Sans"/>
                  <a:ea typeface="Salesforce Sans"/>
                  <a:cs typeface="Salesforce Sans"/>
                  <a:sym typeface="Salesforce Sans"/>
                </a:rPr>
                <a:t>Order on Behalf via Chat Data Flow</a:t>
              </a:r>
              <a:endParaRPr sz="1200">
                <a:solidFill>
                  <a:schemeClr val="dk1"/>
                </a:solidFill>
                <a:latin typeface="Salesforce Sans"/>
                <a:ea typeface="Salesforce Sans"/>
                <a:cs typeface="Salesforce Sans"/>
                <a:sym typeface="Salesforce Sans"/>
              </a:endParaRPr>
            </a:p>
            <a:p>
              <a:pPr indent="0" lvl="0" marL="0" rtl="0" algn="l">
                <a:spcBef>
                  <a:spcPts val="0"/>
                </a:spcBef>
                <a:spcAft>
                  <a:spcPts val="0"/>
                </a:spcAft>
                <a:buNone/>
              </a:pPr>
              <a:r>
                <a:t/>
              </a:r>
              <a:endParaRPr sz="1200">
                <a:solidFill>
                  <a:srgbClr val="032D60"/>
                </a:solidFill>
                <a:latin typeface="Salesforce Sans"/>
                <a:ea typeface="Salesforce Sans"/>
                <a:cs typeface="Salesforce Sans"/>
                <a:sym typeface="Salesforce Sans"/>
              </a:endParaRPr>
            </a:p>
          </p:txBody>
        </p:sp>
      </p:grpSp>
      <p:sp>
        <p:nvSpPr>
          <p:cNvPr id="393" name="Google Shape;393;p21"/>
          <p:cNvSpPr txBox="1"/>
          <p:nvPr/>
        </p:nvSpPr>
        <p:spPr>
          <a:xfrm>
            <a:off x="685800" y="1600488"/>
            <a:ext cx="8376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Website</a:t>
            </a:r>
            <a:endParaRPr sz="700">
              <a:solidFill>
                <a:srgbClr val="FFFFFF"/>
              </a:solidFill>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solidFill>
                  <a:srgbClr val="FFFFFF"/>
                </a:solidFill>
                <a:latin typeface="Salesforce Sans"/>
                <a:ea typeface="Salesforce Sans"/>
                <a:cs typeface="Salesforce Sans"/>
                <a:sym typeface="Salesforce Sans"/>
              </a:rPr>
              <a:t>Mobile App</a:t>
            </a:r>
            <a:endParaRPr sz="700">
              <a:solidFill>
                <a:srgbClr val="FFFFFF"/>
              </a:solidFill>
              <a:latin typeface="Salesforce Sans"/>
              <a:ea typeface="Salesforce Sans"/>
              <a:cs typeface="Salesforce Sans"/>
              <a:sym typeface="Salesforce Sans"/>
            </a:endParaRPr>
          </a:p>
        </p:txBody>
      </p:sp>
      <p:sp>
        <p:nvSpPr>
          <p:cNvPr id="394" name="Google Shape;394;p21"/>
          <p:cNvSpPr/>
          <p:nvPr/>
        </p:nvSpPr>
        <p:spPr>
          <a:xfrm>
            <a:off x="5339975" y="1773577"/>
            <a:ext cx="1094400" cy="12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395" name="Google Shape;395;p21"/>
          <p:cNvGrpSpPr/>
          <p:nvPr/>
        </p:nvGrpSpPr>
        <p:grpSpPr>
          <a:xfrm>
            <a:off x="2327116" y="1545705"/>
            <a:ext cx="4202890" cy="323968"/>
            <a:chOff x="5213891" y="4848346"/>
            <a:chExt cx="2971500" cy="972000"/>
          </a:xfrm>
        </p:grpSpPr>
        <p:cxnSp>
          <p:nvCxnSpPr>
            <p:cNvPr id="396" name="Google Shape;396;p21"/>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triangle"/>
            </a:ln>
          </p:spPr>
        </p:cxnSp>
        <p:sp>
          <p:nvSpPr>
            <p:cNvPr id="397" name="Google Shape;397;p21"/>
            <p:cNvSpPr/>
            <p:nvPr/>
          </p:nvSpPr>
          <p:spPr>
            <a:xfrm>
              <a:off x="5803295" y="4848346"/>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398" name="Google Shape;398;p21"/>
            <p:cNvSpPr txBox="1"/>
            <p:nvPr/>
          </p:nvSpPr>
          <p:spPr>
            <a:xfrm>
              <a:off x="6001639" y="5025101"/>
              <a:ext cx="1401900" cy="692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1.  Customer uses the 'Chat With Us' feature on the retailer's web shop and requests help with their 'In Progress' order</a:t>
              </a:r>
              <a:endParaRPr b="1" sz="500">
                <a:solidFill>
                  <a:srgbClr val="2E2E2E"/>
                </a:solidFill>
                <a:latin typeface="Salesforce Sans"/>
                <a:ea typeface="Salesforce Sans"/>
                <a:cs typeface="Salesforce Sans"/>
                <a:sym typeface="Salesforce Sans"/>
              </a:endParaRPr>
            </a:p>
          </p:txBody>
        </p:sp>
      </p:grpSp>
      <p:pic>
        <p:nvPicPr>
          <p:cNvPr id="399" name="Google Shape;399;p21"/>
          <p:cNvPicPr preferRelativeResize="0"/>
          <p:nvPr/>
        </p:nvPicPr>
        <p:blipFill rotWithShape="1">
          <a:blip r:embed="rId4">
            <a:alphaModFix/>
          </a:blip>
          <a:srcRect b="0" l="0" r="0" t="0"/>
          <a:stretch/>
        </p:blipFill>
        <p:spPr>
          <a:xfrm>
            <a:off x="399190" y="1329918"/>
            <a:ext cx="243840" cy="243840"/>
          </a:xfrm>
          <a:prstGeom prst="rect">
            <a:avLst/>
          </a:prstGeom>
          <a:noFill/>
          <a:ln>
            <a:noFill/>
          </a:ln>
        </p:spPr>
      </p:pic>
      <p:grpSp>
        <p:nvGrpSpPr>
          <p:cNvPr id="400" name="Google Shape;400;p21"/>
          <p:cNvGrpSpPr/>
          <p:nvPr/>
        </p:nvGrpSpPr>
        <p:grpSpPr>
          <a:xfrm>
            <a:off x="6527443" y="1229697"/>
            <a:ext cx="2033017" cy="3617930"/>
            <a:chOff x="1885436" y="2347099"/>
            <a:chExt cx="5465100" cy="9168600"/>
          </a:xfrm>
        </p:grpSpPr>
        <p:sp>
          <p:nvSpPr>
            <p:cNvPr id="401" name="Google Shape;401;p21"/>
            <p:cNvSpPr/>
            <p:nvPr/>
          </p:nvSpPr>
          <p:spPr>
            <a:xfrm>
              <a:off x="1885436" y="2347099"/>
              <a:ext cx="5465100" cy="91686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02" name="Google Shape;402;p21"/>
            <p:cNvSpPr txBox="1"/>
            <p:nvPr/>
          </p:nvSpPr>
          <p:spPr>
            <a:xfrm>
              <a:off x="3131068" y="2732605"/>
              <a:ext cx="38844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Cloud</a:t>
              </a:r>
              <a:endParaRPr b="1" sz="900">
                <a:latin typeface="Salesforce Sans"/>
                <a:ea typeface="Salesforce Sans"/>
                <a:cs typeface="Salesforce Sans"/>
                <a:sym typeface="Salesforce Sans"/>
              </a:endParaRPr>
            </a:p>
          </p:txBody>
        </p:sp>
      </p:grpSp>
      <p:sp>
        <p:nvSpPr>
          <p:cNvPr id="403" name="Google Shape;403;p21"/>
          <p:cNvSpPr/>
          <p:nvPr/>
        </p:nvSpPr>
        <p:spPr>
          <a:xfrm>
            <a:off x="7012283" y="1573760"/>
            <a:ext cx="15330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404" name="Google Shape;404;p21"/>
          <p:cNvGrpSpPr/>
          <p:nvPr/>
        </p:nvGrpSpPr>
        <p:grpSpPr>
          <a:xfrm>
            <a:off x="6779927" y="1857584"/>
            <a:ext cx="1532749" cy="2742354"/>
            <a:chOff x="9431112" y="4317259"/>
            <a:chExt cx="4598708" cy="8227884"/>
          </a:xfrm>
        </p:grpSpPr>
        <p:grpSp>
          <p:nvGrpSpPr>
            <p:cNvPr id="405" name="Google Shape;405;p21"/>
            <p:cNvGrpSpPr/>
            <p:nvPr/>
          </p:nvGrpSpPr>
          <p:grpSpPr>
            <a:xfrm>
              <a:off x="9431112" y="4317259"/>
              <a:ext cx="4598708" cy="8227884"/>
              <a:chOff x="910192" y="2601274"/>
              <a:chExt cx="3884700" cy="6950400"/>
            </a:xfrm>
          </p:grpSpPr>
          <p:sp>
            <p:nvSpPr>
              <p:cNvPr id="406" name="Google Shape;406;p21"/>
              <p:cNvSpPr/>
              <p:nvPr/>
            </p:nvSpPr>
            <p:spPr>
              <a:xfrm>
                <a:off x="910192" y="2601274"/>
                <a:ext cx="3884700" cy="69504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07" name="Google Shape;407;p21"/>
              <p:cNvSpPr txBox="1"/>
              <p:nvPr/>
            </p:nvSpPr>
            <p:spPr>
              <a:xfrm>
                <a:off x="2080491" y="3036750"/>
                <a:ext cx="2254200" cy="351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Service Console</a:t>
                </a:r>
                <a:endParaRPr b="1" sz="900">
                  <a:latin typeface="Salesforce Sans"/>
                  <a:ea typeface="Salesforce Sans"/>
                  <a:cs typeface="Salesforce Sans"/>
                  <a:sym typeface="Salesforce Sans"/>
                </a:endParaRPr>
              </a:p>
            </p:txBody>
          </p:sp>
          <p:sp>
            <p:nvSpPr>
              <p:cNvPr id="408" name="Google Shape;408;p21"/>
              <p:cNvSpPr/>
              <p:nvPr/>
            </p:nvSpPr>
            <p:spPr>
              <a:xfrm flipH="1" rot="10800000">
                <a:off x="2081705" y="3444398"/>
                <a:ext cx="2694900" cy="372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pic>
          <p:nvPicPr>
            <p:cNvPr id="409" name="Google Shape;409;p21"/>
            <p:cNvPicPr preferRelativeResize="0"/>
            <p:nvPr/>
          </p:nvPicPr>
          <p:blipFill rotWithShape="1">
            <a:blip r:embed="rId5">
              <a:alphaModFix/>
            </a:blip>
            <a:srcRect b="0" l="0" r="0" t="0"/>
            <a:stretch/>
          </p:blipFill>
          <p:spPr>
            <a:xfrm>
              <a:off x="9758112" y="4596477"/>
              <a:ext cx="731520" cy="731520"/>
            </a:xfrm>
            <a:prstGeom prst="rect">
              <a:avLst/>
            </a:prstGeom>
            <a:noFill/>
            <a:ln>
              <a:noFill/>
            </a:ln>
          </p:spPr>
        </p:pic>
      </p:grpSp>
      <p:pic>
        <p:nvPicPr>
          <p:cNvPr id="410" name="Google Shape;410;p21"/>
          <p:cNvPicPr preferRelativeResize="0"/>
          <p:nvPr/>
        </p:nvPicPr>
        <p:blipFill rotWithShape="1">
          <a:blip r:embed="rId6">
            <a:alphaModFix/>
          </a:blip>
          <a:srcRect b="0" l="0" r="0" t="0"/>
          <a:stretch/>
        </p:blipFill>
        <p:spPr>
          <a:xfrm>
            <a:off x="6663349" y="1329914"/>
            <a:ext cx="243840" cy="243840"/>
          </a:xfrm>
          <a:prstGeom prst="rect">
            <a:avLst/>
          </a:prstGeom>
          <a:noFill/>
          <a:ln>
            <a:noFill/>
          </a:ln>
        </p:spPr>
      </p:pic>
      <p:pic>
        <p:nvPicPr>
          <p:cNvPr id="411" name="Google Shape;411;p21"/>
          <p:cNvPicPr preferRelativeResize="0"/>
          <p:nvPr/>
        </p:nvPicPr>
        <p:blipFill rotWithShape="1">
          <a:blip r:embed="rId7">
            <a:alphaModFix/>
          </a:blip>
          <a:srcRect b="0" l="0" r="0" t="0"/>
          <a:stretch/>
        </p:blipFill>
        <p:spPr>
          <a:xfrm>
            <a:off x="5431081" y="679475"/>
            <a:ext cx="152400" cy="152400"/>
          </a:xfrm>
          <a:prstGeom prst="rect">
            <a:avLst/>
          </a:prstGeom>
          <a:noFill/>
          <a:ln>
            <a:noFill/>
          </a:ln>
        </p:spPr>
      </p:pic>
      <p:pic>
        <p:nvPicPr>
          <p:cNvPr id="412" name="Google Shape;412;p21"/>
          <p:cNvPicPr preferRelativeResize="0"/>
          <p:nvPr/>
        </p:nvPicPr>
        <p:blipFill>
          <a:blip r:embed="rId8">
            <a:alphaModFix/>
          </a:blip>
          <a:stretch>
            <a:fillRect/>
          </a:stretch>
        </p:blipFill>
        <p:spPr>
          <a:xfrm>
            <a:off x="5405679" y="181617"/>
            <a:ext cx="213360" cy="213360"/>
          </a:xfrm>
          <a:prstGeom prst="rect">
            <a:avLst/>
          </a:prstGeom>
          <a:noFill/>
          <a:ln>
            <a:noFill/>
          </a:ln>
        </p:spPr>
      </p:pic>
      <p:pic>
        <p:nvPicPr>
          <p:cNvPr id="413" name="Google Shape;413;p21"/>
          <p:cNvPicPr preferRelativeResize="0"/>
          <p:nvPr/>
        </p:nvPicPr>
        <p:blipFill>
          <a:blip r:embed="rId9">
            <a:alphaModFix/>
          </a:blip>
          <a:stretch>
            <a:fillRect/>
          </a:stretch>
        </p:blipFill>
        <p:spPr>
          <a:xfrm>
            <a:off x="5405683" y="417846"/>
            <a:ext cx="213360" cy="213360"/>
          </a:xfrm>
          <a:prstGeom prst="rect">
            <a:avLst/>
          </a:prstGeom>
          <a:noFill/>
          <a:ln>
            <a:noFill/>
          </a:ln>
        </p:spPr>
      </p:pic>
      <p:sp>
        <p:nvSpPr>
          <p:cNvPr id="414" name="Google Shape;414;p21"/>
          <p:cNvSpPr txBox="1"/>
          <p:nvPr/>
        </p:nvSpPr>
        <p:spPr>
          <a:xfrm>
            <a:off x="5692746" y="676263"/>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Chat Bot</a:t>
            </a:r>
            <a:endParaRPr sz="500">
              <a:latin typeface="Proxima Nova"/>
              <a:ea typeface="Proxima Nova"/>
              <a:cs typeface="Proxima Nova"/>
              <a:sym typeface="Proxima Nova"/>
            </a:endParaRPr>
          </a:p>
        </p:txBody>
      </p:sp>
      <p:sp>
        <p:nvSpPr>
          <p:cNvPr id="415" name="Google Shape;415;p21"/>
          <p:cNvSpPr txBox="1"/>
          <p:nvPr/>
        </p:nvSpPr>
        <p:spPr>
          <a:xfrm>
            <a:off x="5689596" y="219051"/>
            <a:ext cx="450900" cy="1386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Live Chat</a:t>
            </a:r>
            <a:endParaRPr sz="500">
              <a:latin typeface="Proxima Nova"/>
              <a:ea typeface="Proxima Nova"/>
              <a:cs typeface="Proxima Nova"/>
              <a:sym typeface="Proxima Nova"/>
            </a:endParaRPr>
          </a:p>
        </p:txBody>
      </p:sp>
      <p:sp>
        <p:nvSpPr>
          <p:cNvPr id="416" name="Google Shape;416;p21"/>
          <p:cNvSpPr txBox="1"/>
          <p:nvPr/>
        </p:nvSpPr>
        <p:spPr>
          <a:xfrm>
            <a:off x="5692746" y="409155"/>
            <a:ext cx="450900" cy="215400"/>
          </a:xfrm>
          <a:prstGeom prst="rect">
            <a:avLst/>
          </a:prstGeom>
          <a:noFill/>
          <a:ln>
            <a:noFill/>
          </a:ln>
        </p:spPr>
        <p:txBody>
          <a:bodyPr anchorCtr="0" anchor="t" bIns="30475" lIns="30475" spcFirstLastPara="1" rIns="30475" wrap="square" tIns="30475">
            <a:spAutoFit/>
          </a:bodyPr>
          <a:lstStyle/>
          <a:p>
            <a:pPr indent="0" lvl="0" marL="0" rtl="0" algn="l">
              <a:spcBef>
                <a:spcPts val="0"/>
              </a:spcBef>
              <a:spcAft>
                <a:spcPts val="0"/>
              </a:spcAft>
              <a:buNone/>
            </a:pPr>
            <a:r>
              <a:rPr lang="en" sz="500">
                <a:latin typeface="Proxima Nova"/>
                <a:ea typeface="Proxima Nova"/>
                <a:cs typeface="Proxima Nova"/>
                <a:sym typeface="Proxima Nova"/>
              </a:rPr>
              <a:t>Case Management</a:t>
            </a:r>
            <a:endParaRPr sz="500">
              <a:latin typeface="Proxima Nova"/>
              <a:ea typeface="Proxima Nova"/>
              <a:cs typeface="Proxima Nova"/>
              <a:sym typeface="Proxima Nova"/>
            </a:endParaRPr>
          </a:p>
        </p:txBody>
      </p:sp>
      <p:sp>
        <p:nvSpPr>
          <p:cNvPr id="417" name="Google Shape;417;p21"/>
          <p:cNvSpPr/>
          <p:nvPr/>
        </p:nvSpPr>
        <p:spPr>
          <a:xfrm>
            <a:off x="544425" y="1857725"/>
            <a:ext cx="1533000" cy="1971000"/>
          </a:xfrm>
          <a:prstGeom prst="roundRect">
            <a:avLst>
              <a:gd fmla="val 6011" name="adj"/>
            </a:avLst>
          </a:prstGeom>
          <a:solidFill>
            <a:schemeClr val="lt1"/>
          </a:solidFill>
          <a:ln cap="flat" cmpd="sng" w="9525">
            <a:solidFill>
              <a:srgbClr val="74747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18" name="Google Shape;418;p21"/>
          <p:cNvSpPr txBox="1"/>
          <p:nvPr/>
        </p:nvSpPr>
        <p:spPr>
          <a:xfrm>
            <a:off x="1006225" y="2029559"/>
            <a:ext cx="802800" cy="138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CC Storefront</a:t>
            </a:r>
            <a:endParaRPr b="1" sz="900">
              <a:latin typeface="Salesforce Sans"/>
              <a:ea typeface="Salesforce Sans"/>
              <a:cs typeface="Salesforce Sans"/>
              <a:sym typeface="Salesforce Sans"/>
            </a:endParaRPr>
          </a:p>
        </p:txBody>
      </p:sp>
      <p:sp>
        <p:nvSpPr>
          <p:cNvPr id="419" name="Google Shape;419;p21"/>
          <p:cNvSpPr/>
          <p:nvPr/>
        </p:nvSpPr>
        <p:spPr>
          <a:xfrm flipH="1" rot="10800000">
            <a:off x="1006705" y="2190399"/>
            <a:ext cx="1063500" cy="147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20" name="Google Shape;420;p21"/>
          <p:cNvPicPr preferRelativeResize="0"/>
          <p:nvPr/>
        </p:nvPicPr>
        <p:blipFill rotWithShape="1">
          <a:blip r:embed="rId10">
            <a:alphaModFix/>
          </a:blip>
          <a:srcRect b="0" l="0" r="0" t="0"/>
          <a:stretch/>
        </p:blipFill>
        <p:spPr>
          <a:xfrm>
            <a:off x="643037" y="1939023"/>
            <a:ext cx="243840" cy="243840"/>
          </a:xfrm>
          <a:prstGeom prst="rect">
            <a:avLst/>
          </a:prstGeom>
          <a:noFill/>
          <a:ln>
            <a:noFill/>
          </a:ln>
        </p:spPr>
      </p:pic>
      <p:pic>
        <p:nvPicPr>
          <p:cNvPr id="421" name="Google Shape;421;p21"/>
          <p:cNvPicPr preferRelativeResize="0"/>
          <p:nvPr/>
        </p:nvPicPr>
        <p:blipFill>
          <a:blip r:embed="rId8">
            <a:alphaModFix/>
          </a:blip>
          <a:stretch>
            <a:fillRect/>
          </a:stretch>
        </p:blipFill>
        <p:spPr>
          <a:xfrm>
            <a:off x="1052367" y="3432600"/>
            <a:ext cx="324000" cy="324000"/>
          </a:xfrm>
          <a:prstGeom prst="rect">
            <a:avLst/>
          </a:prstGeom>
          <a:noFill/>
          <a:ln>
            <a:noFill/>
          </a:ln>
        </p:spPr>
      </p:pic>
      <p:pic>
        <p:nvPicPr>
          <p:cNvPr id="422" name="Google Shape;422;p21"/>
          <p:cNvPicPr preferRelativeResize="0"/>
          <p:nvPr/>
        </p:nvPicPr>
        <p:blipFill>
          <a:blip r:embed="rId8">
            <a:alphaModFix/>
          </a:blip>
          <a:stretch>
            <a:fillRect/>
          </a:stretch>
        </p:blipFill>
        <p:spPr>
          <a:xfrm>
            <a:off x="7381800" y="4206792"/>
            <a:ext cx="324000" cy="324000"/>
          </a:xfrm>
          <a:prstGeom prst="rect">
            <a:avLst/>
          </a:prstGeom>
          <a:noFill/>
          <a:ln>
            <a:noFill/>
          </a:ln>
        </p:spPr>
      </p:pic>
      <p:pic>
        <p:nvPicPr>
          <p:cNvPr id="423" name="Google Shape;423;p21"/>
          <p:cNvPicPr preferRelativeResize="0"/>
          <p:nvPr/>
        </p:nvPicPr>
        <p:blipFill rotWithShape="1">
          <a:blip r:embed="rId7">
            <a:alphaModFix/>
          </a:blip>
          <a:srcRect b="0" l="0" r="0" t="0"/>
          <a:stretch/>
        </p:blipFill>
        <p:spPr>
          <a:xfrm>
            <a:off x="7012284" y="4276361"/>
            <a:ext cx="213360" cy="213360"/>
          </a:xfrm>
          <a:prstGeom prst="rect">
            <a:avLst/>
          </a:prstGeom>
          <a:noFill/>
          <a:ln>
            <a:noFill/>
          </a:ln>
        </p:spPr>
      </p:pic>
      <p:pic>
        <p:nvPicPr>
          <p:cNvPr id="424" name="Google Shape;424;p21"/>
          <p:cNvPicPr preferRelativeResize="0"/>
          <p:nvPr/>
        </p:nvPicPr>
        <p:blipFill>
          <a:blip r:embed="rId9">
            <a:alphaModFix/>
          </a:blip>
          <a:stretch>
            <a:fillRect/>
          </a:stretch>
        </p:blipFill>
        <p:spPr>
          <a:xfrm>
            <a:off x="7861958" y="4221038"/>
            <a:ext cx="324000" cy="324000"/>
          </a:xfrm>
          <a:prstGeom prst="rect">
            <a:avLst/>
          </a:prstGeom>
          <a:noFill/>
          <a:ln>
            <a:noFill/>
          </a:ln>
        </p:spPr>
      </p:pic>
      <p:grpSp>
        <p:nvGrpSpPr>
          <p:cNvPr id="425" name="Google Shape;425;p21"/>
          <p:cNvGrpSpPr/>
          <p:nvPr/>
        </p:nvGrpSpPr>
        <p:grpSpPr>
          <a:xfrm>
            <a:off x="6451856" y="248511"/>
            <a:ext cx="2032803" cy="243776"/>
            <a:chOff x="5213891" y="4932183"/>
            <a:chExt cx="2971500" cy="731400"/>
          </a:xfrm>
        </p:grpSpPr>
        <p:cxnSp>
          <p:nvCxnSpPr>
            <p:cNvPr id="426" name="Google Shape;426;p21"/>
            <p:cNvCxnSpPr/>
            <p:nvPr/>
          </p:nvCxnSpPr>
          <p:spPr>
            <a:xfrm>
              <a:off x="5213891" y="5188022"/>
              <a:ext cx="2971500" cy="0"/>
            </a:xfrm>
            <a:prstGeom prst="straightConnector1">
              <a:avLst/>
            </a:prstGeom>
            <a:noFill/>
            <a:ln cap="flat" cmpd="sng" w="19050">
              <a:solidFill>
                <a:srgbClr val="747474"/>
              </a:solidFill>
              <a:prstDash val="solid"/>
              <a:round/>
              <a:headEnd len="med" w="med" type="none"/>
              <a:tailEnd len="med" w="med" type="none"/>
            </a:ln>
          </p:spPr>
        </p:cxnSp>
        <p:sp>
          <p:nvSpPr>
            <p:cNvPr id="427" name="Google Shape;427;p21"/>
            <p:cNvSpPr/>
            <p:nvPr/>
          </p:nvSpPr>
          <p:spPr>
            <a:xfrm>
              <a:off x="5805341" y="4932183"/>
              <a:ext cx="1788600" cy="7314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28" name="Google Shape;428;p21"/>
            <p:cNvSpPr txBox="1"/>
            <p:nvPr/>
          </p:nvSpPr>
          <p:spPr>
            <a:xfrm>
              <a:off x="6370092" y="5182383"/>
              <a:ext cx="659100" cy="231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500">
                  <a:solidFill>
                    <a:srgbClr val="2E2E2E"/>
                  </a:solidFill>
                  <a:latin typeface="Salesforce Sans"/>
                  <a:ea typeface="Salesforce Sans"/>
                  <a:cs typeface="Salesforce Sans"/>
                  <a:sym typeface="Salesforce Sans"/>
                </a:rPr>
                <a:t>User Action</a:t>
              </a:r>
              <a:endParaRPr b="1" sz="500">
                <a:solidFill>
                  <a:srgbClr val="2E2E2E"/>
                </a:solidFill>
                <a:latin typeface="Salesforce Sans"/>
                <a:ea typeface="Salesforce Sans"/>
                <a:cs typeface="Salesforce Sans"/>
                <a:sym typeface="Salesforce Sans"/>
              </a:endParaRPr>
            </a:p>
          </p:txBody>
        </p:sp>
      </p:grpSp>
      <p:grpSp>
        <p:nvGrpSpPr>
          <p:cNvPr id="429" name="Google Shape;429;p21"/>
          <p:cNvGrpSpPr/>
          <p:nvPr/>
        </p:nvGrpSpPr>
        <p:grpSpPr>
          <a:xfrm>
            <a:off x="6451856" y="570802"/>
            <a:ext cx="2032803" cy="243776"/>
            <a:chOff x="5213891" y="4932183"/>
            <a:chExt cx="2971500" cy="731400"/>
          </a:xfrm>
        </p:grpSpPr>
        <p:cxnSp>
          <p:nvCxnSpPr>
            <p:cNvPr id="430" name="Google Shape;430;p21"/>
            <p:cNvCxnSpPr/>
            <p:nvPr/>
          </p:nvCxnSpPr>
          <p:spPr>
            <a:xfrm>
              <a:off x="5213891" y="5188022"/>
              <a:ext cx="2971500" cy="0"/>
            </a:xfrm>
            <a:prstGeom prst="straightConnector1">
              <a:avLst/>
            </a:prstGeom>
            <a:noFill/>
            <a:ln cap="flat" cmpd="sng" w="19050">
              <a:solidFill>
                <a:srgbClr val="747474"/>
              </a:solidFill>
              <a:prstDash val="dash"/>
              <a:round/>
              <a:headEnd len="med" w="med" type="none"/>
              <a:tailEnd len="med" w="med" type="none"/>
            </a:ln>
          </p:spPr>
        </p:cxnSp>
        <p:sp>
          <p:nvSpPr>
            <p:cNvPr id="431" name="Google Shape;431;p21"/>
            <p:cNvSpPr/>
            <p:nvPr/>
          </p:nvSpPr>
          <p:spPr>
            <a:xfrm>
              <a:off x="5805341" y="4932183"/>
              <a:ext cx="1788600" cy="7314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32" name="Google Shape;432;p21"/>
            <p:cNvSpPr txBox="1"/>
            <p:nvPr/>
          </p:nvSpPr>
          <p:spPr>
            <a:xfrm>
              <a:off x="6370092" y="5188033"/>
              <a:ext cx="659100" cy="2310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500">
                  <a:solidFill>
                    <a:srgbClr val="2E2E2E"/>
                  </a:solidFill>
                  <a:latin typeface="Salesforce Sans"/>
                  <a:ea typeface="Salesforce Sans"/>
                  <a:cs typeface="Salesforce Sans"/>
                  <a:sym typeface="Salesforce Sans"/>
                </a:rPr>
                <a:t>Automated</a:t>
              </a:r>
              <a:endParaRPr b="1" sz="500">
                <a:solidFill>
                  <a:srgbClr val="2E2E2E"/>
                </a:solidFill>
                <a:latin typeface="Salesforce Sans"/>
                <a:ea typeface="Salesforce Sans"/>
                <a:cs typeface="Salesforce Sans"/>
                <a:sym typeface="Salesforce Sans"/>
              </a:endParaRPr>
            </a:p>
          </p:txBody>
        </p:sp>
      </p:grpSp>
      <p:grpSp>
        <p:nvGrpSpPr>
          <p:cNvPr id="433" name="Google Shape;433;p21"/>
          <p:cNvGrpSpPr/>
          <p:nvPr/>
        </p:nvGrpSpPr>
        <p:grpSpPr>
          <a:xfrm>
            <a:off x="2327116" y="1938862"/>
            <a:ext cx="4202890" cy="323968"/>
            <a:chOff x="5213891" y="4759808"/>
            <a:chExt cx="2971500" cy="972000"/>
          </a:xfrm>
        </p:grpSpPr>
        <p:cxnSp>
          <p:nvCxnSpPr>
            <p:cNvPr id="434" name="Google Shape;434;p21"/>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triangle"/>
            </a:ln>
          </p:spPr>
        </p:cxnSp>
        <p:sp>
          <p:nvSpPr>
            <p:cNvPr id="435" name="Google Shape;435;p21"/>
            <p:cNvSpPr/>
            <p:nvPr/>
          </p:nvSpPr>
          <p:spPr>
            <a:xfrm>
              <a:off x="5803295" y="4759808"/>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36" name="Google Shape;436;p21"/>
            <p:cNvSpPr txBox="1"/>
            <p:nvPr/>
          </p:nvSpPr>
          <p:spPr>
            <a:xfrm>
              <a:off x="5996647" y="5014976"/>
              <a:ext cx="1401900" cy="461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2. Bot sends a welcome message and verifies customer identity</a:t>
              </a:r>
              <a:endParaRPr b="1" sz="500">
                <a:solidFill>
                  <a:srgbClr val="2E2E2E"/>
                </a:solidFill>
                <a:latin typeface="Salesforce Sans"/>
                <a:ea typeface="Salesforce Sans"/>
                <a:cs typeface="Salesforce Sans"/>
                <a:sym typeface="Salesforce Sans"/>
              </a:endParaRPr>
            </a:p>
          </p:txBody>
        </p:sp>
      </p:grpSp>
      <p:grpSp>
        <p:nvGrpSpPr>
          <p:cNvPr id="437" name="Google Shape;437;p21"/>
          <p:cNvGrpSpPr/>
          <p:nvPr/>
        </p:nvGrpSpPr>
        <p:grpSpPr>
          <a:xfrm>
            <a:off x="2327117" y="2759128"/>
            <a:ext cx="4202890" cy="213354"/>
            <a:chOff x="5213891" y="4816466"/>
            <a:chExt cx="2971500" cy="972000"/>
          </a:xfrm>
        </p:grpSpPr>
        <p:cxnSp>
          <p:nvCxnSpPr>
            <p:cNvPr id="438" name="Google Shape;438;p21"/>
            <p:cNvCxnSpPr/>
            <p:nvPr/>
          </p:nvCxnSpPr>
          <p:spPr>
            <a:xfrm>
              <a:off x="5213891" y="5188022"/>
              <a:ext cx="2971500" cy="0"/>
            </a:xfrm>
            <a:prstGeom prst="straightConnector1">
              <a:avLst/>
            </a:prstGeom>
            <a:noFill/>
            <a:ln cap="flat" cmpd="sng" w="19050">
              <a:solidFill>
                <a:srgbClr val="747474"/>
              </a:solidFill>
              <a:prstDash val="dash"/>
              <a:round/>
              <a:headEnd len="med" w="med" type="none"/>
              <a:tailEnd len="med" w="med" type="triangle"/>
            </a:ln>
          </p:spPr>
        </p:cxnSp>
        <p:sp>
          <p:nvSpPr>
            <p:cNvPr id="439" name="Google Shape;439;p21"/>
            <p:cNvSpPr/>
            <p:nvPr/>
          </p:nvSpPr>
          <p:spPr>
            <a:xfrm>
              <a:off x="5805342" y="4816466"/>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40" name="Google Shape;440;p21"/>
            <p:cNvSpPr txBox="1"/>
            <p:nvPr/>
          </p:nvSpPr>
          <p:spPr>
            <a:xfrm>
              <a:off x="5996647" y="5071634"/>
              <a:ext cx="1401900" cy="350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3. Order routed via Omni-Channel to next available agent</a:t>
              </a:r>
              <a:endParaRPr b="1" sz="500">
                <a:solidFill>
                  <a:srgbClr val="2E2E2E"/>
                </a:solidFill>
                <a:latin typeface="Salesforce Sans"/>
                <a:ea typeface="Salesforce Sans"/>
                <a:cs typeface="Salesforce Sans"/>
                <a:sym typeface="Salesforce Sans"/>
              </a:endParaRPr>
            </a:p>
          </p:txBody>
        </p:sp>
      </p:grpSp>
      <p:sp>
        <p:nvSpPr>
          <p:cNvPr id="441" name="Google Shape;441;p21"/>
          <p:cNvSpPr/>
          <p:nvPr/>
        </p:nvSpPr>
        <p:spPr>
          <a:xfrm>
            <a:off x="291568" y="4304408"/>
            <a:ext cx="2032800" cy="543600"/>
          </a:xfrm>
          <a:prstGeom prst="roundRect">
            <a:avLst>
              <a:gd fmla="val 6011" name="adj"/>
            </a:avLst>
          </a:prstGeom>
          <a:solidFill>
            <a:schemeClr val="lt1"/>
          </a:solidFill>
          <a:ln cap="flat" cmpd="sng" w="9525">
            <a:solidFill>
              <a:srgbClr val="444444"/>
            </a:solidFill>
            <a:prstDash val="solid"/>
            <a:round/>
            <a:headEnd len="sm" w="sm" type="none"/>
            <a:tailEnd len="sm" w="sm" type="none"/>
          </a:ln>
          <a:effectLst>
            <a:outerShdw blurRad="42863" rotWithShape="0" algn="bl">
              <a:srgbClr val="000000">
                <a:alpha val="90000"/>
              </a:srgbClr>
            </a:outerShdw>
          </a:effectLst>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442" name="Google Shape;442;p21"/>
          <p:cNvSpPr txBox="1"/>
          <p:nvPr/>
        </p:nvSpPr>
        <p:spPr>
          <a:xfrm>
            <a:off x="723621" y="4476250"/>
            <a:ext cx="750900" cy="1386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0">
            <a:spAutoFit/>
          </a:bodyPr>
          <a:lstStyle/>
          <a:p>
            <a:pPr indent="0" lvl="0" marL="0" rtl="0" algn="l">
              <a:spcBef>
                <a:spcPts val="0"/>
              </a:spcBef>
              <a:spcAft>
                <a:spcPts val="0"/>
              </a:spcAft>
              <a:buNone/>
            </a:pPr>
            <a:r>
              <a:rPr b="1" lang="en" sz="900">
                <a:latin typeface="Salesforce Sans"/>
                <a:ea typeface="Salesforce Sans"/>
                <a:cs typeface="Salesforce Sans"/>
                <a:sym typeface="Salesforce Sans"/>
              </a:rPr>
              <a:t>Email</a:t>
            </a:r>
            <a:endParaRPr b="1" sz="900">
              <a:latin typeface="Salesforce Sans"/>
              <a:ea typeface="Salesforce Sans"/>
              <a:cs typeface="Salesforce Sans"/>
              <a:sym typeface="Salesforce Sans"/>
            </a:endParaRPr>
          </a:p>
        </p:txBody>
      </p:sp>
      <p:sp>
        <p:nvSpPr>
          <p:cNvPr id="443" name="Google Shape;443;p21"/>
          <p:cNvSpPr/>
          <p:nvPr/>
        </p:nvSpPr>
        <p:spPr>
          <a:xfrm>
            <a:off x="724067" y="4651790"/>
            <a:ext cx="1594200" cy="15300"/>
          </a:xfrm>
          <a:prstGeom prst="rect">
            <a:avLst/>
          </a:prstGeom>
          <a:solidFill>
            <a:srgbClr val="E5E5E5"/>
          </a:solidFill>
          <a:ln cap="flat" cmpd="sng" w="9525">
            <a:solidFill>
              <a:srgbClr val="E5E5E5"/>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500"/>
          </a:p>
        </p:txBody>
      </p:sp>
      <p:pic>
        <p:nvPicPr>
          <p:cNvPr id="444" name="Google Shape;444;p21"/>
          <p:cNvPicPr preferRelativeResize="0"/>
          <p:nvPr/>
        </p:nvPicPr>
        <p:blipFill>
          <a:blip r:embed="rId11">
            <a:alphaModFix/>
          </a:blip>
          <a:stretch>
            <a:fillRect/>
          </a:stretch>
        </p:blipFill>
        <p:spPr>
          <a:xfrm>
            <a:off x="319033" y="4342492"/>
            <a:ext cx="324000" cy="324000"/>
          </a:xfrm>
          <a:prstGeom prst="rect">
            <a:avLst/>
          </a:prstGeom>
          <a:noFill/>
          <a:ln>
            <a:noFill/>
          </a:ln>
        </p:spPr>
      </p:pic>
      <p:grpSp>
        <p:nvGrpSpPr>
          <p:cNvPr id="445" name="Google Shape;445;p21"/>
          <p:cNvGrpSpPr/>
          <p:nvPr/>
        </p:nvGrpSpPr>
        <p:grpSpPr>
          <a:xfrm>
            <a:off x="2327117" y="3096966"/>
            <a:ext cx="4202890" cy="213354"/>
            <a:chOff x="5213891" y="4816466"/>
            <a:chExt cx="2971500" cy="972000"/>
          </a:xfrm>
        </p:grpSpPr>
        <p:cxnSp>
          <p:nvCxnSpPr>
            <p:cNvPr id="446" name="Google Shape;446;p21"/>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447" name="Google Shape;447;p21"/>
            <p:cNvSpPr/>
            <p:nvPr/>
          </p:nvSpPr>
          <p:spPr>
            <a:xfrm>
              <a:off x="5805342" y="4816466"/>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48" name="Google Shape;448;p21"/>
            <p:cNvSpPr txBox="1"/>
            <p:nvPr/>
          </p:nvSpPr>
          <p:spPr>
            <a:xfrm>
              <a:off x="5996647" y="5071634"/>
              <a:ext cx="1401900" cy="350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4. Agent launches shopping cart and completes order</a:t>
              </a:r>
              <a:endParaRPr b="1" sz="500">
                <a:solidFill>
                  <a:srgbClr val="2E2E2E"/>
                </a:solidFill>
                <a:latin typeface="Salesforce Sans"/>
                <a:ea typeface="Salesforce Sans"/>
                <a:cs typeface="Salesforce Sans"/>
                <a:sym typeface="Salesforce Sans"/>
              </a:endParaRPr>
            </a:p>
          </p:txBody>
        </p:sp>
      </p:grpSp>
      <p:grpSp>
        <p:nvGrpSpPr>
          <p:cNvPr id="449" name="Google Shape;449;p21"/>
          <p:cNvGrpSpPr/>
          <p:nvPr/>
        </p:nvGrpSpPr>
        <p:grpSpPr>
          <a:xfrm>
            <a:off x="2327113" y="3698524"/>
            <a:ext cx="4202890" cy="213354"/>
            <a:chOff x="5213891" y="4816466"/>
            <a:chExt cx="2971500" cy="972000"/>
          </a:xfrm>
        </p:grpSpPr>
        <p:cxnSp>
          <p:nvCxnSpPr>
            <p:cNvPr id="450" name="Google Shape;450;p21"/>
            <p:cNvCxnSpPr/>
            <p:nvPr/>
          </p:nvCxnSpPr>
          <p:spPr>
            <a:xfrm>
              <a:off x="5213891" y="5188022"/>
              <a:ext cx="2971500" cy="0"/>
            </a:xfrm>
            <a:prstGeom prst="straightConnector1">
              <a:avLst/>
            </a:prstGeom>
            <a:noFill/>
            <a:ln cap="flat" cmpd="sng" w="19050">
              <a:solidFill>
                <a:srgbClr val="747474"/>
              </a:solidFill>
              <a:prstDash val="solid"/>
              <a:round/>
              <a:headEnd len="med" w="med" type="triangle"/>
              <a:tailEnd len="med" w="med" type="none"/>
            </a:ln>
          </p:spPr>
        </p:cxnSp>
        <p:sp>
          <p:nvSpPr>
            <p:cNvPr id="451" name="Google Shape;451;p21"/>
            <p:cNvSpPr/>
            <p:nvPr/>
          </p:nvSpPr>
          <p:spPr>
            <a:xfrm>
              <a:off x="5805342" y="4816466"/>
              <a:ext cx="1788600" cy="972000"/>
            </a:xfrm>
            <a:prstGeom prst="roundRect">
              <a:avLst>
                <a:gd fmla="val 50000" name="adj"/>
              </a:avLst>
            </a:prstGeom>
            <a:solidFill>
              <a:srgbClr val="FFFFFF"/>
            </a:solidFill>
            <a:ln cap="flat" cmpd="sng" w="19050">
              <a:solidFill>
                <a:srgbClr val="747474"/>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52" name="Google Shape;452;p21"/>
            <p:cNvSpPr txBox="1"/>
            <p:nvPr/>
          </p:nvSpPr>
          <p:spPr>
            <a:xfrm>
              <a:off x="5996647" y="5071634"/>
              <a:ext cx="1401900" cy="350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5. Agent confirms order status with customer via chat</a:t>
              </a:r>
              <a:endParaRPr b="1" sz="500">
                <a:solidFill>
                  <a:srgbClr val="2E2E2E"/>
                </a:solidFill>
                <a:latin typeface="Salesforce Sans"/>
                <a:ea typeface="Salesforce Sans"/>
                <a:cs typeface="Salesforce Sans"/>
                <a:sym typeface="Salesforce Sans"/>
              </a:endParaRPr>
            </a:p>
          </p:txBody>
        </p:sp>
      </p:grpSp>
      <p:grpSp>
        <p:nvGrpSpPr>
          <p:cNvPr id="453" name="Google Shape;453;p21"/>
          <p:cNvGrpSpPr/>
          <p:nvPr/>
        </p:nvGrpSpPr>
        <p:grpSpPr>
          <a:xfrm>
            <a:off x="2316708" y="4444133"/>
            <a:ext cx="4202890" cy="213354"/>
            <a:chOff x="5213891" y="4816466"/>
            <a:chExt cx="2971500" cy="972000"/>
          </a:xfrm>
        </p:grpSpPr>
        <p:cxnSp>
          <p:nvCxnSpPr>
            <p:cNvPr id="454" name="Google Shape;454;p21"/>
            <p:cNvCxnSpPr/>
            <p:nvPr/>
          </p:nvCxnSpPr>
          <p:spPr>
            <a:xfrm>
              <a:off x="5213891" y="5188022"/>
              <a:ext cx="2971500" cy="0"/>
            </a:xfrm>
            <a:prstGeom prst="straightConnector1">
              <a:avLst/>
            </a:prstGeom>
            <a:noFill/>
            <a:ln cap="flat" cmpd="sng" w="19050">
              <a:solidFill>
                <a:srgbClr val="747474"/>
              </a:solidFill>
              <a:prstDash val="dash"/>
              <a:round/>
              <a:headEnd len="med" w="med" type="triangle"/>
              <a:tailEnd len="med" w="med" type="none"/>
            </a:ln>
          </p:spPr>
        </p:cxnSp>
        <p:sp>
          <p:nvSpPr>
            <p:cNvPr id="455" name="Google Shape;455;p21"/>
            <p:cNvSpPr/>
            <p:nvPr/>
          </p:nvSpPr>
          <p:spPr>
            <a:xfrm>
              <a:off x="5805342" y="4816466"/>
              <a:ext cx="1788600" cy="972000"/>
            </a:xfrm>
            <a:prstGeom prst="roundRect">
              <a:avLst>
                <a:gd fmla="val 50000" name="adj"/>
              </a:avLst>
            </a:prstGeom>
            <a:solidFill>
              <a:srgbClr val="FFFFFF"/>
            </a:solidFill>
            <a:ln cap="flat" cmpd="sng" w="19050">
              <a:solidFill>
                <a:srgbClr val="747474"/>
              </a:solidFill>
              <a:prstDash val="dash"/>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solidFill>
                  <a:srgbClr val="444444"/>
                </a:solidFill>
              </a:endParaRPr>
            </a:p>
          </p:txBody>
        </p:sp>
        <p:sp>
          <p:nvSpPr>
            <p:cNvPr id="456" name="Google Shape;456;p21"/>
            <p:cNvSpPr txBox="1"/>
            <p:nvPr/>
          </p:nvSpPr>
          <p:spPr>
            <a:xfrm>
              <a:off x="5996647" y="5071634"/>
              <a:ext cx="1401900" cy="350700"/>
            </a:xfrm>
            <a:prstGeom prst="rect">
              <a:avLst/>
            </a:prstGeom>
            <a:noFill/>
            <a:ln cap="flat" cmpd="sng" w="19050">
              <a:solidFill>
                <a:schemeClr val="lt1"/>
              </a:solidFill>
              <a:prstDash val="dash"/>
              <a:round/>
              <a:headEnd len="sm" w="sm" type="none"/>
              <a:tailEnd len="sm" w="sm" type="none"/>
            </a:ln>
          </p:spPr>
          <p:txBody>
            <a:bodyPr anchorCtr="0" anchor="t" bIns="0" lIns="0" spcFirstLastPara="1" rIns="0" wrap="square" tIns="0">
              <a:spAutoFit/>
            </a:bodyPr>
            <a:lstStyle/>
            <a:p>
              <a:pPr indent="0" lvl="0" marL="152400" rtl="0" algn="ctr">
                <a:spcBef>
                  <a:spcPts val="0"/>
                </a:spcBef>
                <a:spcAft>
                  <a:spcPts val="0"/>
                </a:spcAft>
                <a:buNone/>
              </a:pPr>
              <a:r>
                <a:rPr b="1" lang="en" sz="500">
                  <a:solidFill>
                    <a:srgbClr val="2E2E2E"/>
                  </a:solidFill>
                  <a:latin typeface="Salesforce Sans"/>
                  <a:ea typeface="Salesforce Sans"/>
                  <a:cs typeface="Salesforce Sans"/>
                  <a:sym typeface="Salesforce Sans"/>
                </a:rPr>
                <a:t>6. Customer gets order details by email</a:t>
              </a:r>
              <a:endParaRPr b="1" sz="500">
                <a:solidFill>
                  <a:srgbClr val="2E2E2E"/>
                </a:solidFill>
                <a:latin typeface="Salesforce Sans"/>
                <a:ea typeface="Salesforce Sans"/>
                <a:cs typeface="Salesforce Sans"/>
                <a:sym typeface="Salesforce Sans"/>
              </a:endParaRPr>
            </a:p>
          </p:txBody>
        </p:sp>
      </p:grpSp>
      <p:sp>
        <p:nvSpPr>
          <p:cNvPr id="457" name="Google Shape;457;p21"/>
          <p:cNvSpPr txBox="1"/>
          <p:nvPr/>
        </p:nvSpPr>
        <p:spPr>
          <a:xfrm>
            <a:off x="7225642" y="2348783"/>
            <a:ext cx="802800" cy="324000"/>
          </a:xfrm>
          <a:prstGeom prst="rect">
            <a:avLst/>
          </a:prstGeom>
          <a:noFill/>
          <a:ln>
            <a:noFill/>
          </a:ln>
        </p:spPr>
        <p:txBody>
          <a:bodyPr anchorCtr="0" anchor="t" bIns="45725" lIns="45725" spcFirstLastPara="1" rIns="45725" wrap="square" tIns="45725">
            <a:spAutoFit/>
          </a:bodyPr>
          <a:lstStyle/>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Chat queue</a:t>
            </a:r>
            <a:endParaRPr sz="700">
              <a:latin typeface="Salesforce Sans"/>
              <a:ea typeface="Salesforce Sans"/>
              <a:cs typeface="Salesforce Sans"/>
              <a:sym typeface="Salesforce Sans"/>
            </a:endParaRPr>
          </a:p>
          <a:p>
            <a:pPr indent="0" lvl="0" marL="0" rtl="0" algn="l">
              <a:lnSpc>
                <a:spcPct val="115000"/>
              </a:lnSpc>
              <a:spcBef>
                <a:spcPts val="0"/>
              </a:spcBef>
              <a:spcAft>
                <a:spcPts val="0"/>
              </a:spcAft>
              <a:buNone/>
            </a:pPr>
            <a:r>
              <a:rPr lang="en" sz="700">
                <a:latin typeface="Salesforce Sans"/>
                <a:ea typeface="Salesforce Sans"/>
                <a:cs typeface="Salesforce Sans"/>
                <a:sym typeface="Salesforce Sans"/>
              </a:rPr>
              <a:t>Chat transcript</a:t>
            </a:r>
            <a:endParaRPr sz="700">
              <a:latin typeface="Salesforce Sans"/>
              <a:ea typeface="Salesforce Sans"/>
              <a:cs typeface="Salesforce Sans"/>
              <a:sym typeface="Salesforc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22"/>
          <p:cNvPicPr preferRelativeResize="0"/>
          <p:nvPr/>
        </p:nvPicPr>
        <p:blipFill>
          <a:blip r:embed="rId3">
            <a:alphaModFix/>
          </a:blip>
          <a:stretch>
            <a:fillRect/>
          </a:stretch>
        </p:blipFill>
        <p:spPr>
          <a:xfrm>
            <a:off x="152400" y="152400"/>
            <a:ext cx="4426631"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